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307" r:id="rId2"/>
    <p:sldId id="293" r:id="rId3"/>
    <p:sldId id="258" r:id="rId4"/>
    <p:sldId id="259" r:id="rId5"/>
    <p:sldId id="354" r:id="rId6"/>
    <p:sldId id="349" r:id="rId7"/>
    <p:sldId id="350" r:id="rId8"/>
    <p:sldId id="351" r:id="rId9"/>
    <p:sldId id="352" r:id="rId10"/>
    <p:sldId id="353" r:id="rId11"/>
    <p:sldId id="262" r:id="rId12"/>
    <p:sldId id="263" r:id="rId13"/>
    <p:sldId id="325" r:id="rId14"/>
    <p:sldId id="326" r:id="rId15"/>
    <p:sldId id="327" r:id="rId16"/>
    <p:sldId id="357" r:id="rId17"/>
    <p:sldId id="331" r:id="rId18"/>
    <p:sldId id="257" r:id="rId19"/>
    <p:sldId id="343" r:id="rId20"/>
    <p:sldId id="344" r:id="rId21"/>
    <p:sldId id="260" r:id="rId22"/>
    <p:sldId id="261" r:id="rId23"/>
    <p:sldId id="335" r:id="rId24"/>
    <p:sldId id="328" r:id="rId25"/>
    <p:sldId id="346" r:id="rId26"/>
    <p:sldId id="355" r:id="rId27"/>
    <p:sldId id="35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507D"/>
    <a:srgbClr val="725F95"/>
    <a:srgbClr val="A63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4660"/>
  </p:normalViewPr>
  <p:slideViewPr>
    <p:cSldViewPr snapToGrid="0">
      <p:cViewPr varScale="1">
        <p:scale>
          <a:sx n="114" d="100"/>
          <a:sy n="114" d="100"/>
        </p:scale>
        <p:origin x="57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85F6CCB-755F-4B7A-9ADB-B9AE8F9FAF9A}" type="datetimeFigureOut">
              <a:rPr lang="en-US" smtClean="0"/>
              <a:t>1/3/2022</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2817170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5F6CCB-755F-4B7A-9ADB-B9AE8F9FAF9A}" type="datetimeFigureOut">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345196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85F6CCB-755F-4B7A-9ADB-B9AE8F9FAF9A}"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3858695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85F6CCB-755F-4B7A-9ADB-B9AE8F9FAF9A}"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1908971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5F6CCB-755F-4B7A-9ADB-B9AE8F9FAF9A}"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1998701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85F6CCB-755F-4B7A-9ADB-B9AE8F9FAF9A}" type="datetimeFigureOut">
              <a:rPr lang="en-US" smtClean="0"/>
              <a:t>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1122798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85F6CCB-755F-4B7A-9ADB-B9AE8F9FAF9A}" type="datetimeFigureOut">
              <a:rPr lang="en-US" smtClean="0"/>
              <a:t>1/3/2022</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2915496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85F6CCB-755F-4B7A-9ADB-B9AE8F9FAF9A}"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2894738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85F6CCB-755F-4B7A-9ADB-B9AE8F9FAF9A}"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1234111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5F6CCB-755F-4B7A-9ADB-B9AE8F9FAF9A}"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982410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5F6CCB-755F-4B7A-9ADB-B9AE8F9FAF9A}"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3906755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5F6CCB-755F-4B7A-9ADB-B9AE8F9FAF9A}" type="datetimeFigureOut">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464751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5F6CCB-755F-4B7A-9ADB-B9AE8F9FAF9A}" type="datetimeFigureOut">
              <a:rPr lang="en-US" smtClean="0"/>
              <a:t>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4225178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5F6CCB-755F-4B7A-9ADB-B9AE8F9FAF9A}" type="datetimeFigureOut">
              <a:rPr lang="en-US" smtClean="0"/>
              <a:t>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2548949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F6CCB-755F-4B7A-9ADB-B9AE8F9FAF9A}" type="datetimeFigureOut">
              <a:rPr lang="en-US" smtClean="0"/>
              <a:t>1/3/2022</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1710177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5F6CCB-755F-4B7A-9ADB-B9AE8F9FAF9A}" type="datetimeFigureOut">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3197038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5F6CCB-755F-4B7A-9ADB-B9AE8F9FAF9A}" type="datetimeFigureOut">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2B57DF4-62B0-4F94-B37D-2E949C72F65C}" type="slidenum">
              <a:rPr lang="en-US" smtClean="0"/>
              <a:t>‹#›</a:t>
            </a:fld>
            <a:endParaRPr lang="en-US"/>
          </a:p>
        </p:txBody>
      </p:sp>
    </p:spTree>
    <p:extLst>
      <p:ext uri="{BB962C8B-B14F-4D97-AF65-F5344CB8AC3E}">
        <p14:creationId xmlns:p14="http://schemas.microsoft.com/office/powerpoint/2010/main" val="4168439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85F6CCB-755F-4B7A-9ADB-B9AE8F9FAF9A}" type="datetimeFigureOut">
              <a:rPr lang="en-US" smtClean="0"/>
              <a:t>1/3/2022</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2B57DF4-62B0-4F94-B37D-2E949C72F65C}" type="slidenum">
              <a:rPr lang="en-US" smtClean="0"/>
              <a:t>‹#›</a:t>
            </a:fld>
            <a:endParaRPr lang="en-US"/>
          </a:p>
        </p:txBody>
      </p:sp>
    </p:spTree>
    <p:extLst>
      <p:ext uri="{BB962C8B-B14F-4D97-AF65-F5344CB8AC3E}">
        <p14:creationId xmlns:p14="http://schemas.microsoft.com/office/powerpoint/2010/main" val="84387130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B6B350A-2E2B-4038-813A-364E0EE19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7692" y="1101255"/>
            <a:ext cx="6196616" cy="3224255"/>
          </a:xfrm>
          <a:prstGeom prst="rect">
            <a:avLst/>
          </a:prstGeom>
        </p:spPr>
      </p:pic>
      <p:sp>
        <p:nvSpPr>
          <p:cNvPr id="14" name="TextBox 13">
            <a:extLst>
              <a:ext uri="{FF2B5EF4-FFF2-40B4-BE49-F238E27FC236}">
                <a16:creationId xmlns:a16="http://schemas.microsoft.com/office/drawing/2014/main" id="{296372E2-87EC-47E5-A209-BBBE654F67FA}"/>
              </a:ext>
            </a:extLst>
          </p:cNvPr>
          <p:cNvSpPr txBox="1"/>
          <p:nvPr/>
        </p:nvSpPr>
        <p:spPr>
          <a:xfrm>
            <a:off x="2133600" y="4572000"/>
            <a:ext cx="7580243" cy="584775"/>
          </a:xfrm>
          <a:prstGeom prst="rect">
            <a:avLst/>
          </a:prstGeom>
          <a:noFill/>
        </p:spPr>
        <p:txBody>
          <a:bodyPr wrap="square" rtlCol="0">
            <a:spAutoFit/>
          </a:bodyPr>
          <a:lstStyle/>
          <a:p>
            <a:pPr algn="ctr"/>
            <a:r>
              <a:rPr lang="en-US" sz="3200" b="1" dirty="0">
                <a:solidFill>
                  <a:schemeClr val="accent1">
                    <a:lumMod val="20000"/>
                    <a:lumOff val="80000"/>
                  </a:schemeClr>
                </a:solidFill>
                <a:latin typeface="Adobe Hebrew" panose="02040503050201020203" pitchFamily="18" charset="-79"/>
                <a:cs typeface="Adobe Hebrew" panose="02040503050201020203" pitchFamily="18" charset="-79"/>
              </a:rPr>
              <a:t>Prize Pre-Approval Request Instructions </a:t>
            </a:r>
          </a:p>
        </p:txBody>
      </p:sp>
    </p:spTree>
    <p:extLst>
      <p:ext uri="{BB962C8B-B14F-4D97-AF65-F5344CB8AC3E}">
        <p14:creationId xmlns:p14="http://schemas.microsoft.com/office/powerpoint/2010/main" val="2065023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DACDEB-03B1-4F3C-B8C8-B4D27BBB9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10913"/>
            <a:ext cx="12192000" cy="4730750"/>
          </a:xfrm>
          <a:prstGeom prst="rect">
            <a:avLst/>
          </a:prstGeom>
        </p:spPr>
      </p:pic>
      <p:sp>
        <p:nvSpPr>
          <p:cNvPr id="4" name="TextBox 3">
            <a:extLst>
              <a:ext uri="{FF2B5EF4-FFF2-40B4-BE49-F238E27FC236}">
                <a16:creationId xmlns:a16="http://schemas.microsoft.com/office/drawing/2014/main" id="{5EA53BD4-1F02-4030-AFE2-FD76CC6DD496}"/>
              </a:ext>
            </a:extLst>
          </p:cNvPr>
          <p:cNvSpPr txBox="1"/>
          <p:nvPr/>
        </p:nvSpPr>
        <p:spPr>
          <a:xfrm>
            <a:off x="276837" y="156587"/>
            <a:ext cx="9865453" cy="1754326"/>
          </a:xfrm>
          <a:prstGeom prst="rect">
            <a:avLst/>
          </a:prstGeom>
          <a:noFill/>
        </p:spPr>
        <p:txBody>
          <a:bodyPr wrap="square" rtlCol="0">
            <a:spAutoFit/>
          </a:bodyPr>
          <a:lstStyle/>
          <a:p>
            <a:r>
              <a:rPr lang="en-US" b="1" u="sng" dirty="0"/>
              <a:t>Review all fields to make sure everything is correct</a:t>
            </a:r>
            <a:r>
              <a:rPr lang="en-US" b="1" dirty="0"/>
              <a:t>.  Names will appear beside the email addresses you input, so that you can verify that you have the right person listed.</a:t>
            </a:r>
          </a:p>
          <a:p>
            <a:r>
              <a:rPr lang="en-US" b="1" dirty="0"/>
              <a:t>If changes need to be made, click Return for Corrections, otherwise click Submit.  This will kick-off the workflow routing for approval.  You will receive a “submitted” message and the page will refresh to a blank Prize Purchase Request form in case you need to submit another one.  </a:t>
            </a:r>
          </a:p>
        </p:txBody>
      </p:sp>
      <p:cxnSp>
        <p:nvCxnSpPr>
          <p:cNvPr id="6" name="Straight Arrow Connector 5">
            <a:extLst>
              <a:ext uri="{FF2B5EF4-FFF2-40B4-BE49-F238E27FC236}">
                <a16:creationId xmlns:a16="http://schemas.microsoft.com/office/drawing/2014/main" id="{8563C9D6-E07A-476E-AAC7-548A5CFBF64C}"/>
              </a:ext>
            </a:extLst>
          </p:cNvPr>
          <p:cNvCxnSpPr>
            <a:cxnSpLocks/>
          </p:cNvCxnSpPr>
          <p:nvPr/>
        </p:nvCxnSpPr>
        <p:spPr>
          <a:xfrm>
            <a:off x="5872294" y="4664279"/>
            <a:ext cx="680906" cy="61239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282A9E7-2D45-45C3-927A-A29E10DC4279}"/>
              </a:ext>
            </a:extLst>
          </p:cNvPr>
          <p:cNvCxnSpPr>
            <a:cxnSpLocks/>
          </p:cNvCxnSpPr>
          <p:nvPr/>
        </p:nvCxnSpPr>
        <p:spPr>
          <a:xfrm>
            <a:off x="9271234" y="4664279"/>
            <a:ext cx="694887" cy="67111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BAC6DF9-DDC7-4A1D-B0BD-8F5250415651}"/>
              </a:ext>
            </a:extLst>
          </p:cNvPr>
          <p:cNvCxnSpPr>
            <a:cxnSpLocks/>
          </p:cNvCxnSpPr>
          <p:nvPr/>
        </p:nvCxnSpPr>
        <p:spPr>
          <a:xfrm flipH="1">
            <a:off x="1244367" y="5915637"/>
            <a:ext cx="68510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7825468-1790-4DA0-85A9-7353E1AC571C}"/>
              </a:ext>
            </a:extLst>
          </p:cNvPr>
          <p:cNvCxnSpPr>
            <a:cxnSpLocks/>
          </p:cNvCxnSpPr>
          <p:nvPr/>
        </p:nvCxnSpPr>
        <p:spPr>
          <a:xfrm flipH="1">
            <a:off x="654341" y="6325299"/>
            <a:ext cx="77178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635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2DC400-3FB6-493D-B0C4-4842E38CB5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6879"/>
            <a:ext cx="12192000" cy="3118271"/>
          </a:xfrm>
          <a:prstGeom prst="rect">
            <a:avLst/>
          </a:prstGeom>
        </p:spPr>
      </p:pic>
      <p:sp>
        <p:nvSpPr>
          <p:cNvPr id="4" name="TextBox 3">
            <a:extLst>
              <a:ext uri="{FF2B5EF4-FFF2-40B4-BE49-F238E27FC236}">
                <a16:creationId xmlns:a16="http://schemas.microsoft.com/office/drawing/2014/main" id="{A4D1D04B-C409-47AF-895D-55BC492756A9}"/>
              </a:ext>
            </a:extLst>
          </p:cNvPr>
          <p:cNvSpPr txBox="1"/>
          <p:nvPr/>
        </p:nvSpPr>
        <p:spPr>
          <a:xfrm>
            <a:off x="151001" y="830854"/>
            <a:ext cx="10763076" cy="1200329"/>
          </a:xfrm>
          <a:prstGeom prst="rect">
            <a:avLst/>
          </a:prstGeom>
          <a:noFill/>
        </p:spPr>
        <p:txBody>
          <a:bodyPr wrap="square" rtlCol="0">
            <a:spAutoFit/>
          </a:bodyPr>
          <a:lstStyle/>
          <a:p>
            <a:r>
              <a:rPr lang="en-US" b="1" dirty="0"/>
              <a:t>The budget approver will then receive an email from “workflow@una.edu” with a notification</a:t>
            </a:r>
          </a:p>
          <a:p>
            <a:r>
              <a:rPr lang="en-US" b="1" dirty="0"/>
              <a:t>that a prize request is in their Workflow (located within UNA Portal) for approval.  The email will show who submitted the request and the name of the workflow so that they can find it easily in their workflow task list.  </a:t>
            </a:r>
          </a:p>
        </p:txBody>
      </p:sp>
      <p:cxnSp>
        <p:nvCxnSpPr>
          <p:cNvPr id="6" name="Straight Arrow Connector 5">
            <a:extLst>
              <a:ext uri="{FF2B5EF4-FFF2-40B4-BE49-F238E27FC236}">
                <a16:creationId xmlns:a16="http://schemas.microsoft.com/office/drawing/2014/main" id="{4FCFA4C8-4865-43FD-987C-FA92EED80562}"/>
              </a:ext>
            </a:extLst>
          </p:cNvPr>
          <p:cNvCxnSpPr>
            <a:cxnSpLocks/>
          </p:cNvCxnSpPr>
          <p:nvPr/>
        </p:nvCxnSpPr>
        <p:spPr>
          <a:xfrm flipH="1">
            <a:off x="1149293" y="2246153"/>
            <a:ext cx="914399" cy="36072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B3B271C-4A60-4CC0-B852-1A955170CA01}"/>
              </a:ext>
            </a:extLst>
          </p:cNvPr>
          <p:cNvCxnSpPr>
            <a:cxnSpLocks/>
          </p:cNvCxnSpPr>
          <p:nvPr/>
        </p:nvCxnSpPr>
        <p:spPr>
          <a:xfrm flipH="1">
            <a:off x="1301693" y="4070759"/>
            <a:ext cx="914399" cy="36072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843470C-5E7A-4ED8-BBCF-961D601446F9}"/>
              </a:ext>
            </a:extLst>
          </p:cNvPr>
          <p:cNvCxnSpPr>
            <a:cxnSpLocks/>
          </p:cNvCxnSpPr>
          <p:nvPr/>
        </p:nvCxnSpPr>
        <p:spPr>
          <a:xfrm flipH="1">
            <a:off x="8969231" y="3363287"/>
            <a:ext cx="914399" cy="36072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294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F5D447-5C39-4C84-A827-C6637812B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3732"/>
            <a:ext cx="12192000" cy="4330535"/>
          </a:xfrm>
          <a:prstGeom prst="rect">
            <a:avLst/>
          </a:prstGeom>
        </p:spPr>
      </p:pic>
      <p:sp>
        <p:nvSpPr>
          <p:cNvPr id="4" name="TextBox 3">
            <a:extLst>
              <a:ext uri="{FF2B5EF4-FFF2-40B4-BE49-F238E27FC236}">
                <a16:creationId xmlns:a16="http://schemas.microsoft.com/office/drawing/2014/main" id="{8B5375B1-7BF6-496D-86CA-DC8C74908A63}"/>
              </a:ext>
            </a:extLst>
          </p:cNvPr>
          <p:cNvSpPr txBox="1"/>
          <p:nvPr/>
        </p:nvSpPr>
        <p:spPr>
          <a:xfrm>
            <a:off x="402672" y="6082018"/>
            <a:ext cx="9321783" cy="369332"/>
          </a:xfrm>
          <a:prstGeom prst="rect">
            <a:avLst/>
          </a:prstGeom>
          <a:noFill/>
        </p:spPr>
        <p:txBody>
          <a:bodyPr wrap="none" rtlCol="0">
            <a:spAutoFit/>
          </a:bodyPr>
          <a:lstStyle/>
          <a:p>
            <a:r>
              <a:rPr lang="en-US" dirty="0"/>
              <a:t>The budget approver will login to UNA Portal and click “Workflow” from the menu.</a:t>
            </a:r>
          </a:p>
        </p:txBody>
      </p:sp>
      <p:cxnSp>
        <p:nvCxnSpPr>
          <p:cNvPr id="6" name="Straight Arrow Connector 5">
            <a:extLst>
              <a:ext uri="{FF2B5EF4-FFF2-40B4-BE49-F238E27FC236}">
                <a16:creationId xmlns:a16="http://schemas.microsoft.com/office/drawing/2014/main" id="{C956AD69-1C35-4637-BBB8-B5557F984851}"/>
              </a:ext>
            </a:extLst>
          </p:cNvPr>
          <p:cNvCxnSpPr>
            <a:cxnSpLocks/>
          </p:cNvCxnSpPr>
          <p:nvPr/>
        </p:nvCxnSpPr>
        <p:spPr>
          <a:xfrm flipH="1" flipV="1">
            <a:off x="880844" y="5469622"/>
            <a:ext cx="1895913" cy="54409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595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2006600" y="2220913"/>
            <a:ext cx="10185400" cy="3252787"/>
          </a:xfrm>
        </p:spPr>
        <p:txBody>
          <a:bodyPr>
            <a:noAutofit/>
          </a:bodyPr>
          <a:lstStyle/>
          <a:p>
            <a:pPr marL="457200" lvl="1" indent="0">
              <a:buNone/>
            </a:pPr>
            <a:endParaRPr lang="en-US" sz="700" dirty="0"/>
          </a:p>
          <a:p>
            <a:pPr lvl="1"/>
            <a:endParaRPr lang="en-US" sz="400" dirty="0"/>
          </a:p>
          <a:p>
            <a:endParaRPr lang="en-US" sz="500" dirty="0"/>
          </a:p>
        </p:txBody>
      </p:sp>
      <p:pic>
        <p:nvPicPr>
          <p:cNvPr id="5" name="Picture 4">
            <a:extLst>
              <a:ext uri="{FF2B5EF4-FFF2-40B4-BE49-F238E27FC236}">
                <a16:creationId xmlns:a16="http://schemas.microsoft.com/office/drawing/2014/main" id="{D0C4805C-AA07-4EB3-9746-3F69EE315E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985" y="1321293"/>
            <a:ext cx="11560029" cy="4215413"/>
          </a:xfrm>
          <a:prstGeom prst="rect">
            <a:avLst/>
          </a:prstGeom>
        </p:spPr>
      </p:pic>
      <p:cxnSp>
        <p:nvCxnSpPr>
          <p:cNvPr id="7" name="Straight Arrow Connector 6">
            <a:extLst>
              <a:ext uri="{FF2B5EF4-FFF2-40B4-BE49-F238E27FC236}">
                <a16:creationId xmlns:a16="http://schemas.microsoft.com/office/drawing/2014/main" id="{62F79B23-A287-4645-A08E-3FD065FC33A7}"/>
              </a:ext>
            </a:extLst>
          </p:cNvPr>
          <p:cNvCxnSpPr>
            <a:cxnSpLocks/>
          </p:cNvCxnSpPr>
          <p:nvPr/>
        </p:nvCxnSpPr>
        <p:spPr>
          <a:xfrm flipV="1">
            <a:off x="2399251" y="3741490"/>
            <a:ext cx="536896" cy="130868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B732F8E-C4B9-498F-AE0B-A7007166A676}"/>
              </a:ext>
            </a:extLst>
          </p:cNvPr>
          <p:cNvSpPr txBox="1"/>
          <p:nvPr/>
        </p:nvSpPr>
        <p:spPr>
          <a:xfrm>
            <a:off x="2006600" y="5729681"/>
            <a:ext cx="6877341" cy="369332"/>
          </a:xfrm>
          <a:prstGeom prst="rect">
            <a:avLst/>
          </a:prstGeom>
          <a:noFill/>
        </p:spPr>
        <p:txBody>
          <a:bodyPr wrap="square" rtlCol="0">
            <a:spAutoFit/>
          </a:bodyPr>
          <a:lstStyle/>
          <a:p>
            <a:r>
              <a:rPr lang="en-US" dirty="0"/>
              <a:t>Click on the workflow you want to view.</a:t>
            </a:r>
          </a:p>
        </p:txBody>
      </p:sp>
    </p:spTree>
    <p:extLst>
      <p:ext uri="{BB962C8B-B14F-4D97-AF65-F5344CB8AC3E}">
        <p14:creationId xmlns:p14="http://schemas.microsoft.com/office/powerpoint/2010/main" val="821199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1C9E12-5FAF-45EA-AF73-DB04F0748D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241" y="203433"/>
            <a:ext cx="8191936" cy="6451134"/>
          </a:xfrm>
          <a:prstGeom prst="rect">
            <a:avLst/>
          </a:prstGeom>
        </p:spPr>
      </p:pic>
      <p:sp>
        <p:nvSpPr>
          <p:cNvPr id="6" name="TextBox 5">
            <a:extLst>
              <a:ext uri="{FF2B5EF4-FFF2-40B4-BE49-F238E27FC236}">
                <a16:creationId xmlns:a16="http://schemas.microsoft.com/office/drawing/2014/main" id="{211FCE1A-2B1B-42E8-95D3-39776735D8E3}"/>
              </a:ext>
            </a:extLst>
          </p:cNvPr>
          <p:cNvSpPr txBox="1"/>
          <p:nvPr/>
        </p:nvSpPr>
        <p:spPr>
          <a:xfrm>
            <a:off x="9605394" y="2256639"/>
            <a:ext cx="2189527" cy="1477328"/>
          </a:xfrm>
          <a:prstGeom prst="rect">
            <a:avLst/>
          </a:prstGeom>
          <a:noFill/>
        </p:spPr>
        <p:txBody>
          <a:bodyPr wrap="square" rtlCol="0">
            <a:spAutoFit/>
          </a:bodyPr>
          <a:lstStyle/>
          <a:p>
            <a:r>
              <a:rPr lang="en-US" dirty="0"/>
              <a:t>Scroll down to review all the details of the prize request and budget.  </a:t>
            </a:r>
          </a:p>
        </p:txBody>
      </p:sp>
    </p:spTree>
    <p:extLst>
      <p:ext uri="{BB962C8B-B14F-4D97-AF65-F5344CB8AC3E}">
        <p14:creationId xmlns:p14="http://schemas.microsoft.com/office/powerpoint/2010/main" val="737994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4CD0E1-4A8E-4FE6-A124-DED1D98B7A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879" y="329267"/>
            <a:ext cx="9071180" cy="6199465"/>
          </a:xfrm>
          <a:prstGeom prst="rect">
            <a:avLst/>
          </a:prstGeom>
        </p:spPr>
      </p:pic>
      <p:sp>
        <p:nvSpPr>
          <p:cNvPr id="6" name="TextBox 5">
            <a:extLst>
              <a:ext uri="{FF2B5EF4-FFF2-40B4-BE49-F238E27FC236}">
                <a16:creationId xmlns:a16="http://schemas.microsoft.com/office/drawing/2014/main" id="{FA480BF2-C686-489F-A69D-7BE55BAFF807}"/>
              </a:ext>
            </a:extLst>
          </p:cNvPr>
          <p:cNvSpPr txBox="1"/>
          <p:nvPr/>
        </p:nvSpPr>
        <p:spPr>
          <a:xfrm>
            <a:off x="5103187" y="1443840"/>
            <a:ext cx="2969821" cy="2862322"/>
          </a:xfrm>
          <a:prstGeom prst="rect">
            <a:avLst/>
          </a:prstGeom>
          <a:scene3d>
            <a:camera prst="orthographicFront"/>
            <a:lightRig rig="threePt" dir="t"/>
          </a:scene3d>
          <a:sp3d>
            <a:bevelT prst="slope"/>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If denied for any reason, click Deny and add the specific reason(s) in the “Comments” section and click Complete.  </a:t>
            </a:r>
          </a:p>
          <a:p>
            <a:endParaRPr lang="en-US" dirty="0"/>
          </a:p>
          <a:p>
            <a:r>
              <a:rPr lang="en-US" dirty="0"/>
              <a:t>If approved, add Comments if desired, then click Approve and Complete.  </a:t>
            </a:r>
          </a:p>
        </p:txBody>
      </p:sp>
      <p:cxnSp>
        <p:nvCxnSpPr>
          <p:cNvPr id="8" name="Straight Arrow Connector 7">
            <a:extLst>
              <a:ext uri="{FF2B5EF4-FFF2-40B4-BE49-F238E27FC236}">
                <a16:creationId xmlns:a16="http://schemas.microsoft.com/office/drawing/2014/main" id="{AE66AA3E-9530-404A-989C-085D62A3E21D}"/>
              </a:ext>
            </a:extLst>
          </p:cNvPr>
          <p:cNvCxnSpPr>
            <a:cxnSpLocks/>
          </p:cNvCxnSpPr>
          <p:nvPr/>
        </p:nvCxnSpPr>
        <p:spPr>
          <a:xfrm flipH="1">
            <a:off x="1317072" y="2038526"/>
            <a:ext cx="2801922" cy="1593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8462911-DCB6-4940-BE1D-4B89DAB4C9A1}"/>
              </a:ext>
            </a:extLst>
          </p:cNvPr>
          <p:cNvCxnSpPr>
            <a:cxnSpLocks/>
          </p:cNvCxnSpPr>
          <p:nvPr/>
        </p:nvCxnSpPr>
        <p:spPr>
          <a:xfrm flipH="1">
            <a:off x="1157681" y="4555222"/>
            <a:ext cx="637564" cy="54528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2963F23-2BCE-4E56-AA62-0A05B2BE5F20}"/>
              </a:ext>
            </a:extLst>
          </p:cNvPr>
          <p:cNvCxnSpPr>
            <a:cxnSpLocks/>
          </p:cNvCxnSpPr>
          <p:nvPr/>
        </p:nvCxnSpPr>
        <p:spPr>
          <a:xfrm>
            <a:off x="1795244" y="4555222"/>
            <a:ext cx="427837" cy="47817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28BDCE9-4E9B-44CD-AA2B-00887C92B264}"/>
              </a:ext>
            </a:extLst>
          </p:cNvPr>
          <p:cNvCxnSpPr>
            <a:cxnSpLocks/>
          </p:cNvCxnSpPr>
          <p:nvPr/>
        </p:nvCxnSpPr>
        <p:spPr>
          <a:xfrm flipH="1">
            <a:off x="3162651" y="5704514"/>
            <a:ext cx="478171" cy="41106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C5B8977-D844-43B4-BC84-69A457B24B76}"/>
              </a:ext>
            </a:extLst>
          </p:cNvPr>
          <p:cNvSpPr txBox="1"/>
          <p:nvPr/>
        </p:nvSpPr>
        <p:spPr>
          <a:xfrm>
            <a:off x="9513115" y="1305341"/>
            <a:ext cx="2346006" cy="535531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*Note: if denied, the entire request is cancelled.  The requestor will be notified and must submit a brand new request. Be specific with denial comments so that the requestor knows what they need to change if they re-submit the request (different budget, different approver, different prizes, or not approved at all, etc.).</a:t>
            </a:r>
          </a:p>
        </p:txBody>
      </p:sp>
    </p:spTree>
    <p:extLst>
      <p:ext uri="{BB962C8B-B14F-4D97-AF65-F5344CB8AC3E}">
        <p14:creationId xmlns:p14="http://schemas.microsoft.com/office/powerpoint/2010/main" val="177389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FC21E-F5FE-4213-8DA7-0A35B7E58CF2}"/>
              </a:ext>
            </a:extLst>
          </p:cNvPr>
          <p:cNvSpPr>
            <a:spLocks noGrp="1"/>
          </p:cNvSpPr>
          <p:nvPr>
            <p:ph type="title"/>
          </p:nvPr>
        </p:nvSpPr>
        <p:spPr/>
        <p:txBody>
          <a:bodyPr/>
          <a:lstStyle/>
          <a:p>
            <a:pPr algn="ctr"/>
            <a:r>
              <a:rPr lang="en-US" dirty="0"/>
              <a:t>Financial Affairs/Grants Accounting Approval</a:t>
            </a:r>
          </a:p>
        </p:txBody>
      </p:sp>
      <p:sp>
        <p:nvSpPr>
          <p:cNvPr id="3" name="TextBox 2">
            <a:extLst>
              <a:ext uri="{FF2B5EF4-FFF2-40B4-BE49-F238E27FC236}">
                <a16:creationId xmlns:a16="http://schemas.microsoft.com/office/drawing/2014/main" id="{11912D54-03FE-4CE4-8C8A-7CFC8E3315F4}"/>
              </a:ext>
            </a:extLst>
          </p:cNvPr>
          <p:cNvSpPr txBox="1"/>
          <p:nvPr/>
        </p:nvSpPr>
        <p:spPr>
          <a:xfrm>
            <a:off x="1803633" y="3070371"/>
            <a:ext cx="8598716" cy="3416320"/>
          </a:xfrm>
          <a:prstGeom prst="rect">
            <a:avLst/>
          </a:prstGeom>
          <a:noFill/>
        </p:spPr>
        <p:txBody>
          <a:bodyPr wrap="square" rtlCol="0">
            <a:spAutoFit/>
          </a:bodyPr>
          <a:lstStyle/>
          <a:p>
            <a:r>
              <a:rPr lang="en-US" dirty="0">
                <a:ln w="0"/>
                <a:effectLst>
                  <a:outerShdw blurRad="38100" dist="19050" dir="2700000" algn="tl" rotWithShape="0">
                    <a:schemeClr val="dk1">
                      <a:alpha val="40000"/>
                    </a:schemeClr>
                  </a:outerShdw>
                </a:effectLst>
              </a:rPr>
              <a:t>After the request is approved by the budget owner, the request will forward through Workflow to the appropriate approver from Business and Financial Affairs or Grants Accounting. </a:t>
            </a:r>
          </a:p>
          <a:p>
            <a:endParaRPr lang="en-US" dirty="0">
              <a:ln w="0"/>
              <a:effectLst>
                <a:outerShdw blurRad="38100" dist="19050" dir="2700000" algn="tl" rotWithShape="0">
                  <a:schemeClr val="dk1">
                    <a:alpha val="40000"/>
                  </a:schemeClr>
                </a:outerShdw>
              </a:effectLst>
            </a:endParaRPr>
          </a:p>
          <a:p>
            <a:r>
              <a:rPr lang="en-US" dirty="0">
                <a:ln w="0"/>
                <a:effectLst>
                  <a:outerShdw blurRad="38100" dist="19050" dir="2700000" algn="tl" rotWithShape="0">
                    <a:schemeClr val="dk1">
                      <a:alpha val="40000"/>
                    </a:schemeClr>
                  </a:outerShdw>
                </a:effectLst>
              </a:rPr>
              <a:t>For external grant funding, personnel from Grants Accounting will be notified to approve or deny the request.</a:t>
            </a:r>
          </a:p>
          <a:p>
            <a:endParaRPr lang="en-US" dirty="0">
              <a:ln w="0"/>
              <a:effectLst>
                <a:outerShdw blurRad="38100" dist="19050" dir="2700000" algn="tl" rotWithShape="0">
                  <a:schemeClr val="dk1">
                    <a:alpha val="40000"/>
                  </a:schemeClr>
                </a:outerShdw>
              </a:effectLst>
            </a:endParaRPr>
          </a:p>
          <a:p>
            <a:r>
              <a:rPr lang="en-US" dirty="0">
                <a:ln w="0"/>
                <a:effectLst>
                  <a:outerShdw blurRad="38100" dist="19050" dir="2700000" algn="tl" rotWithShape="0">
                    <a:schemeClr val="dk1">
                      <a:alpha val="40000"/>
                    </a:schemeClr>
                  </a:outerShdw>
                </a:effectLst>
              </a:rPr>
              <a:t>For all other university funding, the VPBFA or Controller will be notified to approve or deny the request.</a:t>
            </a:r>
          </a:p>
          <a:p>
            <a:endParaRPr lang="en-US" dirty="0">
              <a:ln w="0"/>
              <a:effectLst>
                <a:outerShdw blurRad="38100" dist="19050" dir="2700000" algn="tl" rotWithShape="0">
                  <a:schemeClr val="dk1">
                    <a:alpha val="40000"/>
                  </a:schemeClr>
                </a:outerShdw>
              </a:effectLst>
            </a:endParaRPr>
          </a:p>
          <a:p>
            <a:endParaRPr lang="en-US" dirty="0">
              <a:ln w="0"/>
              <a:effectLst>
                <a:outerShdw blurRad="38100" dist="19050" dir="2700000" algn="tl" rotWithShape="0">
                  <a:schemeClr val="dk1">
                    <a:alpha val="40000"/>
                  </a:schemeClr>
                </a:outerShdw>
              </a:effectLst>
            </a:endParaRPr>
          </a:p>
          <a:p>
            <a:endParaRPr lang="en-US" dirty="0"/>
          </a:p>
        </p:txBody>
      </p:sp>
    </p:spTree>
    <p:extLst>
      <p:ext uri="{BB962C8B-B14F-4D97-AF65-F5344CB8AC3E}">
        <p14:creationId xmlns:p14="http://schemas.microsoft.com/office/powerpoint/2010/main" val="1402254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0975E0-D668-4840-9C64-E50426A35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338" y="1207063"/>
            <a:ext cx="11610363" cy="4841399"/>
          </a:xfrm>
          <a:prstGeom prst="rect">
            <a:avLst/>
          </a:prstGeom>
        </p:spPr>
      </p:pic>
      <p:sp>
        <p:nvSpPr>
          <p:cNvPr id="4" name="TextBox 3">
            <a:extLst>
              <a:ext uri="{FF2B5EF4-FFF2-40B4-BE49-F238E27FC236}">
                <a16:creationId xmlns:a16="http://schemas.microsoft.com/office/drawing/2014/main" id="{FD95D410-700C-4EE2-932E-A1159CB260E0}"/>
              </a:ext>
            </a:extLst>
          </p:cNvPr>
          <p:cNvSpPr txBox="1"/>
          <p:nvPr/>
        </p:nvSpPr>
        <p:spPr>
          <a:xfrm>
            <a:off x="5377343" y="1963024"/>
            <a:ext cx="606524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All parties will receive an email notification from workflow@una.edu for approved or denied requests.</a:t>
            </a:r>
          </a:p>
          <a:p>
            <a:r>
              <a:rPr lang="en-US" dirty="0"/>
              <a:t>If approved, the requestor may proceed with ordering/purchasing prizes through proper channels (</a:t>
            </a:r>
            <a:r>
              <a:rPr lang="en-US" dirty="0" err="1"/>
              <a:t>pcard</a:t>
            </a:r>
            <a:r>
              <a:rPr lang="en-US" dirty="0"/>
              <a:t>, purchase order, etc.).  </a:t>
            </a:r>
          </a:p>
        </p:txBody>
      </p:sp>
      <p:cxnSp>
        <p:nvCxnSpPr>
          <p:cNvPr id="5" name="Straight Arrow Connector 4">
            <a:extLst>
              <a:ext uri="{FF2B5EF4-FFF2-40B4-BE49-F238E27FC236}">
                <a16:creationId xmlns:a16="http://schemas.microsoft.com/office/drawing/2014/main" id="{72FBE7C2-2C06-4D67-868A-B5CE088FBE67}"/>
              </a:ext>
            </a:extLst>
          </p:cNvPr>
          <p:cNvCxnSpPr>
            <a:cxnSpLocks/>
          </p:cNvCxnSpPr>
          <p:nvPr/>
        </p:nvCxnSpPr>
        <p:spPr>
          <a:xfrm flipH="1" flipV="1">
            <a:off x="2835480" y="2219322"/>
            <a:ext cx="1619074" cy="42783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056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973345444"/>
              </p:ext>
            </p:extLst>
          </p:nvPr>
        </p:nvGraphicFramePr>
        <p:xfrm>
          <a:off x="3120705" y="723882"/>
          <a:ext cx="7546148" cy="1856872"/>
        </p:xfrm>
        <a:graphic>
          <a:graphicData uri="http://schemas.openxmlformats.org/drawingml/2006/table">
            <a:tbl>
              <a:tblPr firstRow="1" bandRow="1">
                <a:tableStyleId>{2D5ABB26-0587-4C30-8999-92F81FD0307C}</a:tableStyleId>
              </a:tblPr>
              <a:tblGrid>
                <a:gridCol w="7546148">
                  <a:extLst>
                    <a:ext uri="{9D8B030D-6E8A-4147-A177-3AD203B41FA5}">
                      <a16:colId xmlns:a16="http://schemas.microsoft.com/office/drawing/2014/main" val="20000"/>
                    </a:ext>
                  </a:extLst>
                </a:gridCol>
              </a:tblGrid>
              <a:tr h="203076">
                <a:tc>
                  <a:txBody>
                    <a:bodyPr/>
                    <a:lstStyle/>
                    <a:p>
                      <a:pPr marL="127000" algn="l">
                        <a:lnSpc>
                          <a:spcPts val="2455"/>
                        </a:lnSpc>
                      </a:pPr>
                      <a:endParaRPr sz="1500" dirty="0">
                        <a:solidFill>
                          <a:schemeClr val="tx1"/>
                        </a:solidFill>
                        <a:latin typeface="Franklin Gothic Book"/>
                        <a:cs typeface="Franklin Gothic Book"/>
                      </a:endParaRPr>
                    </a:p>
                  </a:txBody>
                  <a:tcPr marL="0" marR="0" marT="0" marB="0"/>
                </a:tc>
                <a:extLst>
                  <a:ext uri="{0D108BD9-81ED-4DB2-BD59-A6C34878D82A}">
                    <a16:rowId xmlns:a16="http://schemas.microsoft.com/office/drawing/2014/main" val="10000"/>
                  </a:ext>
                </a:extLst>
              </a:tr>
              <a:tr h="1111054">
                <a:tc>
                  <a:txBody>
                    <a:bodyPr/>
                    <a:lstStyle/>
                    <a:p>
                      <a:pPr marL="675640" indent="-229235" algn="l">
                        <a:lnSpc>
                          <a:spcPct val="100000"/>
                        </a:lnSpc>
                        <a:spcBef>
                          <a:spcPts val="1270"/>
                        </a:spcBef>
                        <a:buAutoNum type="arabicPeriod"/>
                        <a:tabLst>
                          <a:tab pos="676275" algn="l"/>
                        </a:tabLst>
                      </a:pPr>
                      <a:endParaRPr sz="1400" dirty="0">
                        <a:solidFill>
                          <a:schemeClr val="tx1"/>
                        </a:solidFill>
                        <a:latin typeface="+mn-lt"/>
                        <a:cs typeface="Arial"/>
                      </a:endParaRPr>
                    </a:p>
                  </a:txBody>
                  <a:tcPr marL="0" marR="0" marT="109970" marB="0"/>
                </a:tc>
                <a:extLst>
                  <a:ext uri="{0D108BD9-81ED-4DB2-BD59-A6C34878D82A}">
                    <a16:rowId xmlns:a16="http://schemas.microsoft.com/office/drawing/2014/main" val="10001"/>
                  </a:ext>
                </a:extLst>
              </a:tr>
              <a:tr h="463878">
                <a:tc>
                  <a:txBody>
                    <a:bodyPr/>
                    <a:lstStyle/>
                    <a:p>
                      <a:pPr marL="675640" indent="-229235" algn="l">
                        <a:lnSpc>
                          <a:spcPts val="1600"/>
                        </a:lnSpc>
                        <a:spcBef>
                          <a:spcPts val="180"/>
                        </a:spcBef>
                        <a:buAutoNum type="arabicPeriod"/>
                        <a:tabLst>
                          <a:tab pos="676275" algn="l"/>
                        </a:tabLst>
                      </a:pPr>
                      <a:endParaRPr sz="1000" dirty="0">
                        <a:latin typeface="Arial"/>
                        <a:cs typeface="Arial"/>
                      </a:endParaRPr>
                    </a:p>
                  </a:txBody>
                  <a:tcPr marL="0" marR="0" marT="109970" marB="0"/>
                </a:tc>
                <a:extLst>
                  <a:ext uri="{0D108BD9-81ED-4DB2-BD59-A6C34878D82A}">
                    <a16:rowId xmlns:a16="http://schemas.microsoft.com/office/drawing/2014/main" val="2249056845"/>
                  </a:ext>
                </a:extLst>
              </a:tr>
            </a:tbl>
          </a:graphicData>
        </a:graphic>
      </p:graphicFrame>
      <p:pic>
        <p:nvPicPr>
          <p:cNvPr id="4" name="Picture 3">
            <a:extLst>
              <a:ext uri="{FF2B5EF4-FFF2-40B4-BE49-F238E27FC236}">
                <a16:creationId xmlns:a16="http://schemas.microsoft.com/office/drawing/2014/main" id="{AC232627-6C54-4A45-B485-D86DF7AB9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675" y="1890498"/>
            <a:ext cx="10494628" cy="3077004"/>
          </a:xfrm>
          <a:prstGeom prst="rect">
            <a:avLst/>
          </a:prstGeom>
        </p:spPr>
      </p:pic>
      <p:sp>
        <p:nvSpPr>
          <p:cNvPr id="6" name="TextBox 5">
            <a:extLst>
              <a:ext uri="{FF2B5EF4-FFF2-40B4-BE49-F238E27FC236}">
                <a16:creationId xmlns:a16="http://schemas.microsoft.com/office/drawing/2014/main" id="{AEA3A50C-E3B1-4B8F-8D3E-14BE506DC625}"/>
              </a:ext>
            </a:extLst>
          </p:cNvPr>
          <p:cNvSpPr txBox="1"/>
          <p:nvPr/>
        </p:nvSpPr>
        <p:spPr>
          <a:xfrm>
            <a:off x="4689446" y="5234730"/>
            <a:ext cx="5746459" cy="923330"/>
          </a:xfrm>
          <a:prstGeom prst="rect">
            <a:avLst/>
          </a:prstGeom>
          <a:scene3d>
            <a:camera prst="orthographicFront"/>
            <a:lightRig rig="threePt" dir="t"/>
          </a:scene3d>
          <a:sp3d>
            <a:bevelT prst="slope"/>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If denied, please view comments for explanation and direction on how/if to proceed with a new request.</a:t>
            </a:r>
          </a:p>
        </p:txBody>
      </p:sp>
      <p:cxnSp>
        <p:nvCxnSpPr>
          <p:cNvPr id="8" name="Straight Arrow Connector 7">
            <a:extLst>
              <a:ext uri="{FF2B5EF4-FFF2-40B4-BE49-F238E27FC236}">
                <a16:creationId xmlns:a16="http://schemas.microsoft.com/office/drawing/2014/main" id="{C4C08C77-637A-4CA8-9354-2F9D1DC2CECF}"/>
              </a:ext>
            </a:extLst>
          </p:cNvPr>
          <p:cNvCxnSpPr>
            <a:cxnSpLocks/>
          </p:cNvCxnSpPr>
          <p:nvPr/>
        </p:nvCxnSpPr>
        <p:spPr>
          <a:xfrm flipH="1" flipV="1">
            <a:off x="2650922" y="4689446"/>
            <a:ext cx="1551962" cy="84728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8D068-076F-4D73-807B-9D48514CC70D}"/>
              </a:ext>
            </a:extLst>
          </p:cNvPr>
          <p:cNvSpPr>
            <a:spLocks noGrp="1"/>
          </p:cNvSpPr>
          <p:nvPr>
            <p:ph type="title"/>
          </p:nvPr>
        </p:nvSpPr>
        <p:spPr>
          <a:xfrm>
            <a:off x="1148797" y="1063417"/>
            <a:ext cx="9882726" cy="1372986"/>
          </a:xfrm>
        </p:spPr>
        <p:txBody>
          <a:bodyPr/>
          <a:lstStyle/>
          <a:p>
            <a:r>
              <a:rPr lang="en-US" dirty="0"/>
              <a:t>Making purchases and awarding prizes</a:t>
            </a:r>
          </a:p>
        </p:txBody>
      </p:sp>
      <p:sp>
        <p:nvSpPr>
          <p:cNvPr id="3" name="Text Placeholder 2">
            <a:extLst>
              <a:ext uri="{FF2B5EF4-FFF2-40B4-BE49-F238E27FC236}">
                <a16:creationId xmlns:a16="http://schemas.microsoft.com/office/drawing/2014/main" id="{AF47C5F0-7575-4A95-85EA-151AF8C402EF}"/>
              </a:ext>
            </a:extLst>
          </p:cNvPr>
          <p:cNvSpPr>
            <a:spLocks noGrp="1"/>
          </p:cNvSpPr>
          <p:nvPr>
            <p:ph type="body" sz="half" idx="2"/>
          </p:nvPr>
        </p:nvSpPr>
        <p:spPr>
          <a:xfrm>
            <a:off x="1154954" y="3543300"/>
            <a:ext cx="9230617" cy="2476500"/>
          </a:xfrm>
        </p:spPr>
        <p:txBody>
          <a:bodyPr>
            <a:normAutofit fontScale="92500" lnSpcReduction="20000"/>
          </a:bodyPr>
          <a:lstStyle/>
          <a:p>
            <a:pPr marL="285750" indent="-285750">
              <a:buFont typeface="Arial" panose="020B0604020202020204" pitchFamily="34" charset="0"/>
              <a:buChar char="•"/>
            </a:pPr>
            <a:r>
              <a:rPr lang="en-US" dirty="0"/>
              <a:t>Once your prizes have been approved, if they are NOT Lion Loot, you will purchase your prizes as normal. If the order is over $500, request a PO and attach a copy of the workflow approval email with the PO requisition.  </a:t>
            </a:r>
          </a:p>
          <a:p>
            <a:pPr marL="285750" indent="-285750">
              <a:buFont typeface="Arial" panose="020B0604020202020204" pitchFamily="34" charset="0"/>
              <a:buChar char="•"/>
            </a:pPr>
            <a:r>
              <a:rPr lang="en-US" dirty="0"/>
              <a:t>Keep prizes secure until distributed, which should be within 2 weeks.  </a:t>
            </a:r>
          </a:p>
          <a:p>
            <a:pPr marL="285750" indent="-285750">
              <a:buFont typeface="Arial" panose="020B0604020202020204" pitchFamily="34" charset="0"/>
              <a:buChar char="•"/>
            </a:pPr>
            <a:r>
              <a:rPr lang="en-US" dirty="0"/>
              <a:t>Make sure the winners are documented and sign for the items received.  See sample prize form on slide 25.  Signed prize forms should be sent with PO payment/invoice or uploaded with receipts in Regions Intersect.</a:t>
            </a:r>
          </a:p>
          <a:p>
            <a:pPr marL="285750" indent="-285750">
              <a:buFont typeface="Arial" panose="020B0604020202020204" pitchFamily="34" charset="0"/>
              <a:buChar char="•"/>
            </a:pPr>
            <a:r>
              <a:rPr lang="en-US" dirty="0"/>
              <a:t>Save the prize pre-approval email as a pdf and upload with </a:t>
            </a:r>
            <a:r>
              <a:rPr lang="en-US" dirty="0" err="1"/>
              <a:t>pcard</a:t>
            </a:r>
            <a:r>
              <a:rPr lang="en-US" dirty="0"/>
              <a:t> receipts in Regions Intersect for </a:t>
            </a:r>
            <a:r>
              <a:rPr lang="en-US" dirty="0" err="1"/>
              <a:t>pcard</a:t>
            </a:r>
            <a:r>
              <a:rPr lang="en-US" dirty="0"/>
              <a:t> purchases.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113368"/>
            <a:ext cx="8761413" cy="706964"/>
          </a:xfrm>
        </p:spPr>
        <p:txBody>
          <a:bodyPr/>
          <a:lstStyle/>
          <a:p>
            <a:r>
              <a:rPr lang="en-US" dirty="0"/>
              <a:t>How to Request Pre-Approval for Prizes</a:t>
            </a:r>
            <a:br>
              <a:rPr lang="en-US" dirty="0"/>
            </a:br>
            <a:r>
              <a:rPr lang="en-US" dirty="0"/>
              <a:t>  </a:t>
            </a:r>
            <a:r>
              <a:rPr lang="en-US" sz="2000" dirty="0">
                <a:solidFill>
                  <a:schemeClr val="tx2">
                    <a:lumMod val="40000"/>
                    <a:lumOff val="60000"/>
                  </a:schemeClr>
                </a:solidFill>
              </a:rPr>
              <a:t>Step-by-step guide to requesting approval for prizes/giveaways</a:t>
            </a:r>
            <a:br>
              <a:rPr lang="en-US" dirty="0"/>
            </a:br>
            <a:endParaRPr lang="en-US" dirty="0"/>
          </a:p>
        </p:txBody>
      </p:sp>
      <p:sp>
        <p:nvSpPr>
          <p:cNvPr id="3" name="Content Placeholder 2"/>
          <p:cNvSpPr>
            <a:spLocks noGrp="1"/>
          </p:cNvSpPr>
          <p:nvPr>
            <p:ph idx="1"/>
          </p:nvPr>
        </p:nvSpPr>
        <p:spPr/>
        <p:txBody>
          <a:bodyPr/>
          <a:lstStyle/>
          <a:p>
            <a:pPr marL="457200" lvl="1" indent="0">
              <a:buNone/>
            </a:pPr>
            <a:endParaRPr lang="en-US" dirty="0">
              <a:ln w="0"/>
              <a:solidFill>
                <a:schemeClr val="tx1"/>
              </a:solidFill>
              <a:effectLst>
                <a:outerShdw blurRad="38100" dist="19050" dir="2700000" algn="tl" rotWithShape="0">
                  <a:schemeClr val="dk1">
                    <a:alpha val="40000"/>
                  </a:schemeClr>
                </a:outerShdw>
              </a:effectLst>
            </a:endParaRPr>
          </a:p>
          <a:p>
            <a:pPr marL="457200" lvl="1" indent="0">
              <a:buNone/>
            </a:pPr>
            <a:endParaRPr lang="en-US" dirty="0">
              <a:ln w="0"/>
              <a:solidFill>
                <a:schemeClr val="tx1"/>
              </a:solidFill>
              <a:effectLst>
                <a:outerShdw blurRad="38100" dist="19050" dir="2700000" algn="tl" rotWithShape="0">
                  <a:schemeClr val="dk1">
                    <a:alpha val="40000"/>
                  </a:schemeClr>
                </a:outerShdw>
              </a:effectLst>
            </a:endParaRPr>
          </a:p>
          <a:p>
            <a:pPr marL="457200" lvl="1" indent="0">
              <a:buNone/>
            </a:pPr>
            <a:r>
              <a:rPr lang="en-US" dirty="0">
                <a:ln w="0"/>
                <a:solidFill>
                  <a:schemeClr val="tx1"/>
                </a:solidFill>
                <a:effectLst>
                  <a:outerShdw blurRad="38100" dist="19050" dir="2700000" algn="tl" rotWithShape="0">
                    <a:schemeClr val="dk1">
                      <a:alpha val="40000"/>
                    </a:schemeClr>
                  </a:outerShdw>
                </a:effectLst>
              </a:rPr>
              <a:t>The prize pre-approval request workflow is the method to request approval for all prizes/giveaways/incentives paid from university or grant funds. The pre-approval request should be made at least 2 weeks prior to the corresponding event or date of prize distribution. </a:t>
            </a:r>
          </a:p>
          <a:p>
            <a:pPr marL="457200" lvl="1" indent="0">
              <a:buNone/>
            </a:pPr>
            <a:r>
              <a:rPr lang="en-US" dirty="0">
                <a:ln w="0"/>
                <a:solidFill>
                  <a:schemeClr val="tx1"/>
                </a:solidFill>
                <a:effectLst>
                  <a:outerShdw blurRad="38100" dist="19050" dir="2700000" algn="tl" rotWithShape="0">
                    <a:schemeClr val="dk1">
                      <a:alpha val="40000"/>
                    </a:schemeClr>
                  </a:outerShdw>
                </a:effectLst>
              </a:rPr>
              <a:t>Note: Lion Loot or gift cards are ALWAYS required to be pre-approved through this workflow, regardless of amount. Lion Loot is preferred; gift cards are rarely approved.</a:t>
            </a:r>
          </a:p>
          <a:p>
            <a:pPr marL="457200" lvl="1" indent="0">
              <a:buNone/>
            </a:pPr>
            <a:r>
              <a:rPr lang="en-US" dirty="0">
                <a:ln w="0"/>
                <a:solidFill>
                  <a:schemeClr val="tx1"/>
                </a:solidFill>
                <a:effectLst>
                  <a:outerShdw blurRad="38100" dist="19050" dir="2700000" algn="tl" rotWithShape="0">
                    <a:schemeClr val="dk1">
                      <a:alpha val="40000"/>
                    </a:schemeClr>
                  </a:outerShdw>
                </a:effectLst>
              </a:rPr>
              <a:t>However, other low-value, promotional items such as t-shirts or items valued at less than $25 do NOT require pre-approval. </a:t>
            </a:r>
            <a:endParaRPr lang="en-US" sz="2800" dirty="0">
              <a:ln w="0"/>
              <a:solidFill>
                <a:schemeClr val="tx1"/>
              </a:solidFill>
              <a:effectLst>
                <a:outerShdw blurRad="38100" dist="19050" dir="2700000" algn="tl" rotWithShape="0">
                  <a:schemeClr val="dk1">
                    <a:alpha val="40000"/>
                  </a:schemeClr>
                </a:outerShdw>
              </a:effectLst>
            </a:endParaRPr>
          </a:p>
          <a:p>
            <a:pPr marL="0" indent="0">
              <a:buNone/>
            </a:pPr>
            <a:endParaRPr lang="en-US" dirty="0"/>
          </a:p>
        </p:txBody>
      </p:sp>
    </p:spTree>
    <p:extLst>
      <p:ext uri="{BB962C8B-B14F-4D97-AF65-F5344CB8AC3E}">
        <p14:creationId xmlns:p14="http://schemas.microsoft.com/office/powerpoint/2010/main" val="2137090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60FC7-1C26-472C-82EE-ADC724F87B0B}"/>
              </a:ext>
            </a:extLst>
          </p:cNvPr>
          <p:cNvSpPr>
            <a:spLocks noGrp="1"/>
          </p:cNvSpPr>
          <p:nvPr>
            <p:ph type="title"/>
          </p:nvPr>
        </p:nvSpPr>
        <p:spPr/>
        <p:txBody>
          <a:bodyPr/>
          <a:lstStyle/>
          <a:p>
            <a:r>
              <a:rPr lang="en-US" dirty="0"/>
              <a:t>How to enter Lion Loot winners</a:t>
            </a:r>
          </a:p>
        </p:txBody>
      </p:sp>
      <p:pic>
        <p:nvPicPr>
          <p:cNvPr id="5" name="Picture 4">
            <a:extLst>
              <a:ext uri="{FF2B5EF4-FFF2-40B4-BE49-F238E27FC236}">
                <a16:creationId xmlns:a16="http://schemas.microsoft.com/office/drawing/2014/main" id="{50E44D9B-F87D-491C-BB7F-C1CBBCAE2B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737" y="3055226"/>
            <a:ext cx="11032526" cy="3488188"/>
          </a:xfrm>
          <a:prstGeom prst="rect">
            <a:avLst/>
          </a:prstGeom>
        </p:spPr>
      </p:pic>
      <p:sp>
        <p:nvSpPr>
          <p:cNvPr id="6" name="TextBox 5">
            <a:extLst>
              <a:ext uri="{FF2B5EF4-FFF2-40B4-BE49-F238E27FC236}">
                <a16:creationId xmlns:a16="http://schemas.microsoft.com/office/drawing/2014/main" id="{A1110801-F5DB-4DF5-A7A2-6B88A7D6B2AA}"/>
              </a:ext>
            </a:extLst>
          </p:cNvPr>
          <p:cNvSpPr txBox="1"/>
          <p:nvPr/>
        </p:nvSpPr>
        <p:spPr>
          <a:xfrm>
            <a:off x="7080308" y="5276675"/>
            <a:ext cx="4697835" cy="1200329"/>
          </a:xfrm>
          <a:prstGeom prst="rect">
            <a:avLst/>
          </a:prstGeom>
          <a:noFill/>
        </p:spPr>
        <p:txBody>
          <a:bodyPr wrap="square" rtlCol="0">
            <a:spAutoFit/>
          </a:bodyPr>
          <a:lstStyle/>
          <a:p>
            <a:r>
              <a:rPr lang="en-US" dirty="0"/>
              <a:t>Once a request is approved, the Lion Loot Initiator will receive an email and a workflow item will appear in Self-Service for that employee.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4069773" y="6493833"/>
            <a:ext cx="549419" cy="7793"/>
          </a:xfrm>
          <a:custGeom>
            <a:avLst/>
            <a:gdLst/>
            <a:ahLst/>
            <a:cxnLst/>
            <a:rect l="l" t="t" r="r" b="b"/>
            <a:pathLst>
              <a:path w="805814" h="11429">
                <a:moveTo>
                  <a:pt x="0" y="0"/>
                </a:moveTo>
                <a:lnTo>
                  <a:pt x="805815" y="11430"/>
                </a:lnTo>
              </a:path>
            </a:pathLst>
          </a:custGeom>
          <a:ln w="9525">
            <a:solidFill>
              <a:srgbClr val="006F77"/>
            </a:solidFill>
          </a:ln>
        </p:spPr>
        <p:txBody>
          <a:bodyPr wrap="square" lIns="0" tIns="0" rIns="0" bIns="0" rtlCol="0"/>
          <a:lstStyle/>
          <a:p>
            <a:endParaRPr sz="1227"/>
          </a:p>
        </p:txBody>
      </p:sp>
      <p:pic>
        <p:nvPicPr>
          <p:cNvPr id="3" name="Picture 2">
            <a:extLst>
              <a:ext uri="{FF2B5EF4-FFF2-40B4-BE49-F238E27FC236}">
                <a16:creationId xmlns:a16="http://schemas.microsoft.com/office/drawing/2014/main" id="{ED87FBBA-F782-4C87-BC40-6908A21BF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336" y="1263732"/>
            <a:ext cx="11685864" cy="4330535"/>
          </a:xfrm>
          <a:prstGeom prst="rect">
            <a:avLst/>
          </a:prstGeom>
        </p:spPr>
      </p:pic>
      <p:sp>
        <p:nvSpPr>
          <p:cNvPr id="2" name="TextBox 1">
            <a:extLst>
              <a:ext uri="{FF2B5EF4-FFF2-40B4-BE49-F238E27FC236}">
                <a16:creationId xmlns:a16="http://schemas.microsoft.com/office/drawing/2014/main" id="{6DBFA3B2-70E3-4E02-8DB1-94BF393B9E52}"/>
              </a:ext>
            </a:extLst>
          </p:cNvPr>
          <p:cNvSpPr txBox="1"/>
          <p:nvPr/>
        </p:nvSpPr>
        <p:spPr>
          <a:xfrm>
            <a:off x="1937858" y="5721292"/>
            <a:ext cx="9605394" cy="646331"/>
          </a:xfrm>
          <a:prstGeom prst="rect">
            <a:avLst/>
          </a:prstGeom>
          <a:noFill/>
        </p:spPr>
        <p:txBody>
          <a:bodyPr wrap="square" rtlCol="0">
            <a:spAutoFit/>
          </a:bodyPr>
          <a:lstStyle/>
          <a:p>
            <a:r>
              <a:rPr lang="en-US" dirty="0"/>
              <a:t>Once the Lion Loot winners have been identified (student name, L#, prize amount), the Lion Loot Initiator will login to UNA Portal and click on the Workflow tab.</a:t>
            </a:r>
          </a:p>
        </p:txBody>
      </p:sp>
      <p:cxnSp>
        <p:nvCxnSpPr>
          <p:cNvPr id="6" name="Straight Arrow Connector 5">
            <a:extLst>
              <a:ext uri="{FF2B5EF4-FFF2-40B4-BE49-F238E27FC236}">
                <a16:creationId xmlns:a16="http://schemas.microsoft.com/office/drawing/2014/main" id="{D82EC03B-5D53-44CC-AF4A-82CB62B73774}"/>
              </a:ext>
            </a:extLst>
          </p:cNvPr>
          <p:cNvCxnSpPr>
            <a:cxnSpLocks/>
            <a:stCxn id="2" idx="1"/>
          </p:cNvCxnSpPr>
          <p:nvPr/>
        </p:nvCxnSpPr>
        <p:spPr>
          <a:xfrm flipH="1" flipV="1">
            <a:off x="1015068" y="5654180"/>
            <a:ext cx="922790" cy="39027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5">
            <a:extLst>
              <a:ext uri="{FF2B5EF4-FFF2-40B4-BE49-F238E27FC236}">
                <a16:creationId xmlns:a16="http://schemas.microsoft.com/office/drawing/2014/main" id="{799A38B3-F02E-47FF-B0B3-C13864AE39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89" y="2141211"/>
            <a:ext cx="11947021" cy="185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18CF478-CAF4-43CD-A270-9AD6D6B669CC}"/>
              </a:ext>
            </a:extLst>
          </p:cNvPr>
          <p:cNvSpPr txBox="1"/>
          <p:nvPr/>
        </p:nvSpPr>
        <p:spPr>
          <a:xfrm>
            <a:off x="3683237" y="4768553"/>
            <a:ext cx="5452217" cy="646331"/>
          </a:xfrm>
          <a:prstGeom prst="rect">
            <a:avLst/>
          </a:prstGeom>
          <a:noFill/>
        </p:spPr>
        <p:txBody>
          <a:bodyPr wrap="square" rtlCol="0">
            <a:spAutoFit/>
          </a:bodyPr>
          <a:lstStyle/>
          <a:p>
            <a:r>
              <a:rPr lang="en-US" dirty="0"/>
              <a:t>Click on the corresponding workflow item to enter the winner information.</a:t>
            </a:r>
          </a:p>
        </p:txBody>
      </p:sp>
      <p:cxnSp>
        <p:nvCxnSpPr>
          <p:cNvPr id="4" name="Straight Arrow Connector 3">
            <a:extLst>
              <a:ext uri="{FF2B5EF4-FFF2-40B4-BE49-F238E27FC236}">
                <a16:creationId xmlns:a16="http://schemas.microsoft.com/office/drawing/2014/main" id="{E49FDE54-39A7-4B00-A2CF-C47FE0CA05A2}"/>
              </a:ext>
            </a:extLst>
          </p:cNvPr>
          <p:cNvCxnSpPr>
            <a:cxnSpLocks/>
          </p:cNvCxnSpPr>
          <p:nvPr/>
        </p:nvCxnSpPr>
        <p:spPr>
          <a:xfrm flipH="1" flipV="1">
            <a:off x="2794475" y="3705093"/>
            <a:ext cx="1059678" cy="106346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7250080-6582-4D1F-B4A6-E2BD233A6189}"/>
              </a:ext>
            </a:extLst>
          </p:cNvPr>
          <p:cNvCxnSpPr>
            <a:cxnSpLocks/>
          </p:cNvCxnSpPr>
          <p:nvPr/>
        </p:nvCxnSpPr>
        <p:spPr>
          <a:xfrm flipV="1">
            <a:off x="3854153" y="3552692"/>
            <a:ext cx="2905570" cy="121586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374900"/>
            <a:ext cx="10972800" cy="3262313"/>
          </a:xfrm>
        </p:spPr>
        <p:txBody>
          <a:bodyPr/>
          <a:lstStyle/>
          <a:p>
            <a:pPr marL="914400" lvl="1" indent="-457200">
              <a:buFont typeface="Arial" panose="020B0604020202020204" pitchFamily="34" charset="0"/>
              <a:buChar char="•"/>
            </a:pPr>
            <a:endParaRPr lang="en-US" sz="2800" dirty="0"/>
          </a:p>
          <a:p>
            <a:pPr lvl="1"/>
            <a:endParaRPr lang="en-US" dirty="0"/>
          </a:p>
          <a:p>
            <a:endParaRPr lang="en-US" dirty="0"/>
          </a:p>
        </p:txBody>
      </p:sp>
      <p:pic>
        <p:nvPicPr>
          <p:cNvPr id="8" name="Picture 7">
            <a:extLst>
              <a:ext uri="{FF2B5EF4-FFF2-40B4-BE49-F238E27FC236}">
                <a16:creationId xmlns:a16="http://schemas.microsoft.com/office/drawing/2014/main" id="{BD0CA600-47C1-443F-BB0A-42985B9918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02" y="221336"/>
            <a:ext cx="11504064" cy="5214732"/>
          </a:xfrm>
          <a:prstGeom prst="rect">
            <a:avLst/>
          </a:prstGeom>
        </p:spPr>
      </p:pic>
      <p:sp>
        <p:nvSpPr>
          <p:cNvPr id="9" name="TextBox 8">
            <a:extLst>
              <a:ext uri="{FF2B5EF4-FFF2-40B4-BE49-F238E27FC236}">
                <a16:creationId xmlns:a16="http://schemas.microsoft.com/office/drawing/2014/main" id="{8B104E4F-C3BD-4B5E-A785-07E16B88C888}"/>
              </a:ext>
            </a:extLst>
          </p:cNvPr>
          <p:cNvSpPr txBox="1"/>
          <p:nvPr/>
        </p:nvSpPr>
        <p:spPr>
          <a:xfrm>
            <a:off x="6887361" y="2374900"/>
            <a:ext cx="399316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Enter the winner’s name, ID#, and amount.  Once all prizes for this particular request workflow have been entered, click Submit.  If you do not have all of the winners yet, you can click Save and Close and come back later to add the other winners. </a:t>
            </a:r>
          </a:p>
        </p:txBody>
      </p:sp>
      <p:pic>
        <p:nvPicPr>
          <p:cNvPr id="11" name="Picture 10">
            <a:extLst>
              <a:ext uri="{FF2B5EF4-FFF2-40B4-BE49-F238E27FC236}">
                <a16:creationId xmlns:a16="http://schemas.microsoft.com/office/drawing/2014/main" id="{6995FC96-F545-4839-B7C9-9FBC9C61E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02" y="5310230"/>
            <a:ext cx="11504064" cy="1474867"/>
          </a:xfrm>
          <a:prstGeom prst="rect">
            <a:avLst/>
          </a:prstGeom>
        </p:spPr>
      </p:pic>
      <p:cxnSp>
        <p:nvCxnSpPr>
          <p:cNvPr id="13" name="Straight Arrow Connector 12">
            <a:extLst>
              <a:ext uri="{FF2B5EF4-FFF2-40B4-BE49-F238E27FC236}">
                <a16:creationId xmlns:a16="http://schemas.microsoft.com/office/drawing/2014/main" id="{FDA8BF4A-E5C4-40C3-85B3-F5948496A2A2}"/>
              </a:ext>
            </a:extLst>
          </p:cNvPr>
          <p:cNvCxnSpPr>
            <a:cxnSpLocks/>
          </p:cNvCxnSpPr>
          <p:nvPr/>
        </p:nvCxnSpPr>
        <p:spPr>
          <a:xfrm flipH="1" flipV="1">
            <a:off x="2919371" y="1803633"/>
            <a:ext cx="3531763" cy="109197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A38210F-0478-4244-9B7F-34C283C00E14}"/>
              </a:ext>
            </a:extLst>
          </p:cNvPr>
          <p:cNvCxnSpPr>
            <a:cxnSpLocks/>
          </p:cNvCxnSpPr>
          <p:nvPr/>
        </p:nvCxnSpPr>
        <p:spPr>
          <a:xfrm flipH="1">
            <a:off x="2801924" y="4043494"/>
            <a:ext cx="3783434" cy="216498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494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5527" y="846262"/>
            <a:ext cx="11720946" cy="1037038"/>
          </a:xfrm>
          <a:prstGeom prst="rect">
            <a:avLst/>
          </a:prstGeom>
        </p:spPr>
        <p:txBody>
          <a:bodyPr vert="horz" wrap="square" lIns="0" tIns="8659" rIns="0" bIns="0" rtlCol="0">
            <a:spAutoFit/>
          </a:bodyPr>
          <a:lstStyle/>
          <a:p>
            <a:pPr defTabSz="623438"/>
            <a:endParaRPr sz="682" dirty="0">
              <a:solidFill>
                <a:prstClr val="black"/>
              </a:solidFill>
              <a:latin typeface="Calibri"/>
              <a:cs typeface="Calibri"/>
            </a:endParaRPr>
          </a:p>
          <a:p>
            <a:pPr marL="5195" algn="ctr" defTabSz="623438">
              <a:spcBef>
                <a:spcPts val="3"/>
              </a:spcBef>
            </a:pPr>
            <a:endParaRPr sz="4800" dirty="0">
              <a:solidFill>
                <a:prstClr val="black"/>
              </a:solidFill>
              <a:latin typeface="Calibri Light" panose="020F0302020204030204" pitchFamily="34" charset="0"/>
              <a:cs typeface="Calibri Light" panose="020F0302020204030204" pitchFamily="34" charset="0"/>
            </a:endParaRPr>
          </a:p>
          <a:p>
            <a:pPr defTabSz="623438"/>
            <a:endParaRPr sz="1200" dirty="0">
              <a:solidFill>
                <a:prstClr val="black"/>
              </a:solidFill>
              <a:latin typeface="Calibri"/>
              <a:cs typeface="Calibri"/>
            </a:endParaRPr>
          </a:p>
        </p:txBody>
      </p:sp>
      <p:pic>
        <p:nvPicPr>
          <p:cNvPr id="4" name="Picture 3">
            <a:extLst>
              <a:ext uri="{FF2B5EF4-FFF2-40B4-BE49-F238E27FC236}">
                <a16:creationId xmlns:a16="http://schemas.microsoft.com/office/drawing/2014/main" id="{1EEB0C76-85FE-4F40-A296-3C4240DB4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26" y="1387945"/>
            <a:ext cx="11720947" cy="5295783"/>
          </a:xfrm>
          <a:prstGeom prst="rect">
            <a:avLst/>
          </a:prstGeom>
        </p:spPr>
      </p:pic>
      <p:sp>
        <p:nvSpPr>
          <p:cNvPr id="5" name="TextBox 4">
            <a:extLst>
              <a:ext uri="{FF2B5EF4-FFF2-40B4-BE49-F238E27FC236}">
                <a16:creationId xmlns:a16="http://schemas.microsoft.com/office/drawing/2014/main" id="{E24368E8-9F60-441A-A490-8C964B6FF235}"/>
              </a:ext>
            </a:extLst>
          </p:cNvPr>
          <p:cNvSpPr txBox="1"/>
          <p:nvPr/>
        </p:nvSpPr>
        <p:spPr>
          <a:xfrm>
            <a:off x="6165908" y="2701255"/>
            <a:ext cx="4454554" cy="3970318"/>
          </a:xfrm>
          <a:prstGeom prst="rect">
            <a:avLst/>
          </a:prstGeom>
          <a:scene3d>
            <a:camera prst="orthographicFront"/>
            <a:lightRig rig="threePt" dir="t"/>
          </a:scene3d>
          <a:sp3d>
            <a:bevelT prst="slope"/>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Once the Lion Loot Initiator has submitted the winner info, the Mane Card office personnel will receive an email notification and will apply the amount to the winner’s Mane Card.  Then, all workflow participants (and A/P) will receive an email notification of the Lion Loot award recipients.</a:t>
            </a:r>
          </a:p>
          <a:p>
            <a:r>
              <a:rPr lang="en-US" dirty="0"/>
              <a:t>The Accounts Payable personnel will then pay the Mane Card office from the budget listed.  No requisition, prize forms, or additional documentation will need to be turned in for Lion Loot prizes.</a:t>
            </a:r>
          </a:p>
        </p:txBody>
      </p:sp>
      <p:cxnSp>
        <p:nvCxnSpPr>
          <p:cNvPr id="7" name="Straight Arrow Connector 6">
            <a:extLst>
              <a:ext uri="{FF2B5EF4-FFF2-40B4-BE49-F238E27FC236}">
                <a16:creationId xmlns:a16="http://schemas.microsoft.com/office/drawing/2014/main" id="{14AB37B0-522A-46B8-B00F-B1A3AFB8568A}"/>
              </a:ext>
            </a:extLst>
          </p:cNvPr>
          <p:cNvCxnSpPr>
            <a:cxnSpLocks/>
          </p:cNvCxnSpPr>
          <p:nvPr/>
        </p:nvCxnSpPr>
        <p:spPr>
          <a:xfrm flipH="1">
            <a:off x="2202428" y="5352176"/>
            <a:ext cx="3823665" cy="53529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EDA7DC5-86E2-4051-970B-30EA7627425A}"/>
              </a:ext>
            </a:extLst>
          </p:cNvPr>
          <p:cNvCxnSpPr>
            <a:cxnSpLocks/>
          </p:cNvCxnSpPr>
          <p:nvPr/>
        </p:nvCxnSpPr>
        <p:spPr>
          <a:xfrm flipH="1">
            <a:off x="2450984" y="3548543"/>
            <a:ext cx="3575109" cy="24121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938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1014F-D5AC-43E8-868D-F1D85CC3A4B4}"/>
              </a:ext>
            </a:extLst>
          </p:cNvPr>
          <p:cNvSpPr>
            <a:spLocks noGrp="1"/>
          </p:cNvSpPr>
          <p:nvPr>
            <p:ph type="title"/>
          </p:nvPr>
        </p:nvSpPr>
        <p:spPr/>
        <p:txBody>
          <a:bodyPr/>
          <a:lstStyle/>
          <a:p>
            <a:r>
              <a:rPr lang="en-US" dirty="0"/>
              <a:t>	</a:t>
            </a:r>
          </a:p>
        </p:txBody>
      </p:sp>
      <p:sp>
        <p:nvSpPr>
          <p:cNvPr id="6" name="TextBox 5">
            <a:extLst>
              <a:ext uri="{FF2B5EF4-FFF2-40B4-BE49-F238E27FC236}">
                <a16:creationId xmlns:a16="http://schemas.microsoft.com/office/drawing/2014/main" id="{5E2912E6-CD5C-40F7-BA8E-978F6BCB4FF7}"/>
              </a:ext>
            </a:extLst>
          </p:cNvPr>
          <p:cNvSpPr txBox="1"/>
          <p:nvPr/>
        </p:nvSpPr>
        <p:spPr>
          <a:xfrm>
            <a:off x="1895912" y="773508"/>
            <a:ext cx="8179846" cy="1323439"/>
          </a:xfrm>
          <a:prstGeom prst="rect">
            <a:avLst/>
          </a:prstGeom>
          <a:noFill/>
        </p:spPr>
        <p:txBody>
          <a:bodyPr wrap="square" rtlCol="0">
            <a:spAutoFit/>
          </a:bodyPr>
          <a:lstStyle/>
          <a:p>
            <a:pPr algn="ctr"/>
            <a:r>
              <a:rPr lang="en-US" sz="4000" dirty="0">
                <a:solidFill>
                  <a:schemeClr val="bg1"/>
                </a:solidFill>
                <a:latin typeface="+mj-lt"/>
              </a:rPr>
              <a:t>Prize Form Samples – Student or Non-Student</a:t>
            </a:r>
          </a:p>
        </p:txBody>
      </p:sp>
      <p:pic>
        <p:nvPicPr>
          <p:cNvPr id="18" name="Picture 17">
            <a:extLst>
              <a:ext uri="{FF2B5EF4-FFF2-40B4-BE49-F238E27FC236}">
                <a16:creationId xmlns:a16="http://schemas.microsoft.com/office/drawing/2014/main" id="{72314DC0-97A5-4814-8E2C-EC9FD09D3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50" y="2425185"/>
            <a:ext cx="5402510" cy="4437393"/>
          </a:xfrm>
          <a:prstGeom prst="rect">
            <a:avLst/>
          </a:prstGeom>
          <a:ln>
            <a:solidFill>
              <a:srgbClr val="B8507D"/>
            </a:solidFill>
          </a:ln>
        </p:spPr>
      </p:pic>
      <p:pic>
        <p:nvPicPr>
          <p:cNvPr id="20" name="Picture 19">
            <a:extLst>
              <a:ext uri="{FF2B5EF4-FFF2-40B4-BE49-F238E27FC236}">
                <a16:creationId xmlns:a16="http://schemas.microsoft.com/office/drawing/2014/main" id="{B3997466-CB17-4349-91D3-B865E2D78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5835" y="2425185"/>
            <a:ext cx="5670958" cy="4432815"/>
          </a:xfrm>
          <a:prstGeom prst="rect">
            <a:avLst/>
          </a:prstGeom>
          <a:ln>
            <a:solidFill>
              <a:srgbClr val="B8507D"/>
            </a:solidFill>
          </a:ln>
        </p:spPr>
      </p:pic>
      <p:sp>
        <p:nvSpPr>
          <p:cNvPr id="3" name="TextBox 2">
            <a:extLst>
              <a:ext uri="{FF2B5EF4-FFF2-40B4-BE49-F238E27FC236}">
                <a16:creationId xmlns:a16="http://schemas.microsoft.com/office/drawing/2014/main" id="{64B95837-57B1-4A16-B18D-3F8E8E54BE7D}"/>
              </a:ext>
            </a:extLst>
          </p:cNvPr>
          <p:cNvSpPr txBox="1"/>
          <p:nvPr/>
        </p:nvSpPr>
        <p:spPr>
          <a:xfrm>
            <a:off x="3615944" y="1880836"/>
            <a:ext cx="4680768" cy="369332"/>
          </a:xfrm>
          <a:prstGeom prst="rect">
            <a:avLst/>
          </a:prstGeom>
          <a:noFill/>
        </p:spPr>
        <p:txBody>
          <a:bodyPr wrap="square" rtlCol="0">
            <a:spAutoFit/>
          </a:bodyPr>
          <a:lstStyle/>
          <a:p>
            <a:r>
              <a:rPr lang="en-US" dirty="0">
                <a:solidFill>
                  <a:schemeClr val="bg1"/>
                </a:solidFill>
              </a:rPr>
              <a:t>Required for prizes other than Lion Loot</a:t>
            </a:r>
          </a:p>
        </p:txBody>
      </p:sp>
    </p:spTree>
    <p:extLst>
      <p:ext uri="{BB962C8B-B14F-4D97-AF65-F5344CB8AC3E}">
        <p14:creationId xmlns:p14="http://schemas.microsoft.com/office/powerpoint/2010/main" val="917891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5D57F-683D-4B3F-80FE-41CF28D39C98}"/>
              </a:ext>
            </a:extLst>
          </p:cNvPr>
          <p:cNvSpPr>
            <a:spLocks noGrp="1"/>
          </p:cNvSpPr>
          <p:nvPr>
            <p:ph type="title"/>
          </p:nvPr>
        </p:nvSpPr>
        <p:spPr/>
        <p:txBody>
          <a:bodyPr/>
          <a:lstStyle/>
          <a:p>
            <a:r>
              <a:rPr lang="en-US" dirty="0"/>
              <a:t>External Grant Prize Requests</a:t>
            </a:r>
          </a:p>
        </p:txBody>
      </p:sp>
      <p:pic>
        <p:nvPicPr>
          <p:cNvPr id="5" name="Picture 4">
            <a:extLst>
              <a:ext uri="{FF2B5EF4-FFF2-40B4-BE49-F238E27FC236}">
                <a16:creationId xmlns:a16="http://schemas.microsoft.com/office/drawing/2014/main" id="{C7517DE5-152F-436C-9B61-AA28F5B02C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169" y="2628218"/>
            <a:ext cx="11694253" cy="3900147"/>
          </a:xfrm>
          <a:prstGeom prst="rect">
            <a:avLst/>
          </a:prstGeom>
        </p:spPr>
      </p:pic>
      <p:sp>
        <p:nvSpPr>
          <p:cNvPr id="7" name="TextBox 6">
            <a:extLst>
              <a:ext uri="{FF2B5EF4-FFF2-40B4-BE49-F238E27FC236}">
                <a16:creationId xmlns:a16="http://schemas.microsoft.com/office/drawing/2014/main" id="{F6EF76A7-57B6-427A-BF0A-00361CC01CA4}"/>
              </a:ext>
            </a:extLst>
          </p:cNvPr>
          <p:cNvSpPr txBox="1"/>
          <p:nvPr/>
        </p:nvSpPr>
        <p:spPr>
          <a:xfrm>
            <a:off x="4496499" y="3460459"/>
            <a:ext cx="7373923" cy="1477328"/>
          </a:xfrm>
          <a:prstGeom prst="rect">
            <a:avLst/>
          </a:prstGeom>
          <a:scene3d>
            <a:camera prst="orthographicFront"/>
            <a:lightRig rig="threePt" dir="t"/>
          </a:scene3d>
          <a:sp3d>
            <a:bevelT prst="slope"/>
          </a:sp3d>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dirty="0"/>
              <a:t>Prize requests being funded by external grants will use the same process with a few minor adjustments to the approval workflow.</a:t>
            </a:r>
          </a:p>
          <a:p>
            <a:pPr marL="285750" indent="-285750">
              <a:buFont typeface="Arial" panose="020B0604020202020204" pitchFamily="34" charset="0"/>
              <a:buChar char="•"/>
            </a:pPr>
            <a:r>
              <a:rPr lang="en-US" dirty="0"/>
              <a:t>Instead of the budget approver/cost center head email, the requestor will enter the grant’s PI email address.</a:t>
            </a:r>
          </a:p>
        </p:txBody>
      </p:sp>
      <p:cxnSp>
        <p:nvCxnSpPr>
          <p:cNvPr id="9" name="Straight Arrow Connector 8">
            <a:extLst>
              <a:ext uri="{FF2B5EF4-FFF2-40B4-BE49-F238E27FC236}">
                <a16:creationId xmlns:a16="http://schemas.microsoft.com/office/drawing/2014/main" id="{C855206F-180B-4AB9-B07F-972433379B17}"/>
              </a:ext>
            </a:extLst>
          </p:cNvPr>
          <p:cNvCxnSpPr>
            <a:cxnSpLocks/>
          </p:cNvCxnSpPr>
          <p:nvPr/>
        </p:nvCxnSpPr>
        <p:spPr>
          <a:xfrm flipH="1">
            <a:off x="3397541" y="4999839"/>
            <a:ext cx="2759978" cy="100816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60DC947-EC7D-4AA3-BF75-CD22B90CF7AA}"/>
              </a:ext>
            </a:extLst>
          </p:cNvPr>
          <p:cNvCxnSpPr>
            <a:cxnSpLocks/>
          </p:cNvCxnSpPr>
          <p:nvPr/>
        </p:nvCxnSpPr>
        <p:spPr>
          <a:xfrm>
            <a:off x="6316910" y="4999839"/>
            <a:ext cx="2432807" cy="10402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412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322FB-B689-4A0C-887C-E52F2377B60B}"/>
              </a:ext>
            </a:extLst>
          </p:cNvPr>
          <p:cNvSpPr>
            <a:spLocks noGrp="1"/>
          </p:cNvSpPr>
          <p:nvPr>
            <p:ph type="title"/>
          </p:nvPr>
        </p:nvSpPr>
        <p:spPr/>
        <p:txBody>
          <a:bodyPr/>
          <a:lstStyle/>
          <a:p>
            <a:pPr algn="ctr"/>
            <a:r>
              <a:rPr lang="en-US" dirty="0"/>
              <a:t>Questions?</a:t>
            </a:r>
          </a:p>
        </p:txBody>
      </p:sp>
      <p:sp>
        <p:nvSpPr>
          <p:cNvPr id="4" name="Text Placeholder 3">
            <a:extLst>
              <a:ext uri="{FF2B5EF4-FFF2-40B4-BE49-F238E27FC236}">
                <a16:creationId xmlns:a16="http://schemas.microsoft.com/office/drawing/2014/main" id="{5330512B-9203-4225-9573-994A5AA38945}"/>
              </a:ext>
            </a:extLst>
          </p:cNvPr>
          <p:cNvSpPr>
            <a:spLocks noGrp="1"/>
          </p:cNvSpPr>
          <p:nvPr>
            <p:ph type="body" sz="half" idx="2"/>
          </p:nvPr>
        </p:nvSpPr>
        <p:spPr/>
        <p:txBody>
          <a:bodyPr/>
          <a:lstStyle/>
          <a:p>
            <a:r>
              <a:rPr lang="en-US" b="1" dirty="0"/>
              <a:t>If you have questions at any step in the prize request or purchase process, please contact ap@una.edu or call anyone in Accounts Payable for assistance.  We will be happy to help!</a:t>
            </a:r>
          </a:p>
        </p:txBody>
      </p:sp>
    </p:spTree>
    <p:extLst>
      <p:ext uri="{BB962C8B-B14F-4D97-AF65-F5344CB8AC3E}">
        <p14:creationId xmlns:p14="http://schemas.microsoft.com/office/powerpoint/2010/main" val="3754776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Important Reminders</a:t>
            </a:r>
          </a:p>
        </p:txBody>
      </p:sp>
      <p:sp>
        <p:nvSpPr>
          <p:cNvPr id="3" name="Content Placeholder 2"/>
          <p:cNvSpPr>
            <a:spLocks noGrp="1"/>
          </p:cNvSpPr>
          <p:nvPr>
            <p:ph idx="1"/>
          </p:nvPr>
        </p:nvSpPr>
        <p:spPr/>
        <p:txBody>
          <a:bodyPr>
            <a:normAutofit/>
          </a:bodyPr>
          <a:lstStyle/>
          <a:p>
            <a:pPr lvl="1"/>
            <a:endParaRPr lang="en-US" b="1" dirty="0"/>
          </a:p>
          <a:p>
            <a:pPr lvl="1"/>
            <a:r>
              <a:rPr lang="en-US" b="1" dirty="0"/>
              <a:t>Items are not allowed to be purchased until approval confirmation is received. </a:t>
            </a:r>
          </a:p>
          <a:p>
            <a:pPr lvl="1"/>
            <a:r>
              <a:rPr lang="en-US" b="1" dirty="0"/>
              <a:t>Items should not be purchased more than 2 weeks prior to the event/give-away. </a:t>
            </a:r>
          </a:p>
          <a:p>
            <a:pPr lvl="1"/>
            <a:r>
              <a:rPr lang="en-US" b="1" u="sng" dirty="0"/>
              <a:t>Prize forms signed by the recipients</a:t>
            </a:r>
            <a:r>
              <a:rPr lang="en-US" b="1" dirty="0"/>
              <a:t> must be turned in within 2 weeks of event, according to purchase method (with PO payment authorization or with </a:t>
            </a:r>
            <a:r>
              <a:rPr lang="en-US" b="1" dirty="0" err="1"/>
              <a:t>pcard</a:t>
            </a:r>
            <a:r>
              <a:rPr lang="en-US" b="1" dirty="0"/>
              <a:t> receipt uploaded in Regions Intersect). </a:t>
            </a:r>
          </a:p>
          <a:p>
            <a:pPr lvl="1"/>
            <a:r>
              <a:rPr lang="en-US" b="1" dirty="0"/>
              <a:t>Lion Loot awards will also be routed through the workflow, so prize forms are not required to be turned in. Lion Loot winners should be advised that the funds will be added to their Mane Cards automatically generally within 5-7 business days. </a:t>
            </a:r>
            <a:r>
              <a:rPr lang="en-US" b="1" u="sng" dirty="0"/>
              <a:t>Lion Loot is the preferred prize.</a:t>
            </a:r>
            <a:endParaRPr lang="en-US" b="1" dirty="0"/>
          </a:p>
          <a:p>
            <a:pPr lvl="1"/>
            <a:endParaRPr lang="en-US" sz="2800" dirty="0"/>
          </a:p>
          <a:p>
            <a:pPr lvl="1"/>
            <a:endParaRPr lang="en-US" dirty="0"/>
          </a:p>
          <a:p>
            <a:pPr marL="0" indent="0">
              <a:buNone/>
            </a:pPr>
            <a:endParaRPr lang="en-US" dirty="0"/>
          </a:p>
        </p:txBody>
      </p:sp>
    </p:spTree>
    <p:extLst>
      <p:ext uri="{BB962C8B-B14F-4D97-AF65-F5344CB8AC3E}">
        <p14:creationId xmlns:p14="http://schemas.microsoft.com/office/powerpoint/2010/main" val="407449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Before you begin…</a:t>
            </a:r>
          </a:p>
        </p:txBody>
      </p:sp>
      <p:sp>
        <p:nvSpPr>
          <p:cNvPr id="3" name="Content Placeholder 2"/>
          <p:cNvSpPr>
            <a:spLocks noGrp="1"/>
          </p:cNvSpPr>
          <p:nvPr>
            <p:ph idx="1"/>
          </p:nvPr>
        </p:nvSpPr>
        <p:spPr>
          <a:xfrm>
            <a:off x="1154954" y="2603500"/>
            <a:ext cx="10176769" cy="4113494"/>
          </a:xfrm>
        </p:spPr>
        <p:txBody>
          <a:bodyPr>
            <a:normAutofit lnSpcReduction="10000"/>
          </a:bodyPr>
          <a:lstStyle/>
          <a:p>
            <a:pPr lvl="1"/>
            <a:r>
              <a:rPr lang="en-US" dirty="0"/>
              <a:t>The pre-approval request form is only accessible within UNA Portal Finance Self-Service.  Only employees with Finance Self-Service access will be able to request pre-approval on behalf of their department.  This employee must know which budget/Index will be used to pay for the items AND the email address of the budget owner/cost center head/approver of that budget.</a:t>
            </a:r>
          </a:p>
          <a:p>
            <a:pPr lvl="1"/>
            <a:r>
              <a:rPr lang="en-US" dirty="0"/>
              <a:t>Pre-approval must be requested for all items purchased using university, auxiliary, or grant funds.  Therefore, items paid for by UNA Foundation or Agency Fund accounts will not request pre-approval through this workflow.</a:t>
            </a:r>
          </a:p>
          <a:p>
            <a:pPr lvl="1"/>
            <a:r>
              <a:rPr lang="en-US" dirty="0"/>
              <a:t>Please allow ample time for the pre-approval process so that you will have time to purchase the items.  Request pre-approval AT LEAST 2 weeks prior to the event date or date of giveaway.</a:t>
            </a:r>
          </a:p>
          <a:p>
            <a:pPr lvl="1"/>
            <a:r>
              <a:rPr lang="en-US" dirty="0"/>
              <a:t>It is okay to mix Lion Loot prizes and other items on the same request, as long as they are being awarded from the same event/drawing and same budget.</a:t>
            </a:r>
          </a:p>
          <a:p>
            <a:pPr marL="457200" lvl="1" indent="0">
              <a:buNone/>
            </a:pPr>
            <a:endParaRPr lang="en-US" dirty="0"/>
          </a:p>
          <a:p>
            <a:pPr marL="457200" lvl="1" indent="0" algn="r">
              <a:buNone/>
            </a:pPr>
            <a:r>
              <a:rPr lang="en-US" dirty="0"/>
              <a:t>(continued on next slide)</a:t>
            </a:r>
          </a:p>
          <a:p>
            <a:pPr marL="0" indent="0">
              <a:buNone/>
            </a:pPr>
            <a:endParaRPr lang="en-US" dirty="0"/>
          </a:p>
        </p:txBody>
      </p:sp>
    </p:spTree>
    <p:extLst>
      <p:ext uri="{BB962C8B-B14F-4D97-AF65-F5344CB8AC3E}">
        <p14:creationId xmlns:p14="http://schemas.microsoft.com/office/powerpoint/2010/main" val="963532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Before you begin…Lion Loot</a:t>
            </a:r>
          </a:p>
        </p:txBody>
      </p:sp>
      <p:sp>
        <p:nvSpPr>
          <p:cNvPr id="3" name="Content Placeholder 2"/>
          <p:cNvSpPr>
            <a:spLocks noGrp="1"/>
          </p:cNvSpPr>
          <p:nvPr>
            <p:ph idx="1"/>
          </p:nvPr>
        </p:nvSpPr>
        <p:spPr>
          <a:xfrm>
            <a:off x="1154954" y="2603500"/>
            <a:ext cx="10176769" cy="4113494"/>
          </a:xfrm>
        </p:spPr>
        <p:txBody>
          <a:bodyPr>
            <a:normAutofit lnSpcReduction="10000"/>
          </a:bodyPr>
          <a:lstStyle/>
          <a:p>
            <a:pPr lvl="1"/>
            <a:endParaRPr lang="en-US" dirty="0"/>
          </a:p>
          <a:p>
            <a:pPr lvl="1"/>
            <a:r>
              <a:rPr lang="en-US" b="1" dirty="0"/>
              <a:t>Lion Loot recipients are limited to 5 students/winners per pre-approval request</a:t>
            </a:r>
            <a:r>
              <a:rPr lang="en-US" dirty="0"/>
              <a:t>. If you intend to give Lion Loot to more than 5 students at the same event/drawing, you will need to submit a separate pre-approval request for each increment of up to 5 winners.</a:t>
            </a:r>
          </a:p>
          <a:p>
            <a:pPr lvl="1"/>
            <a:r>
              <a:rPr lang="en-US" dirty="0"/>
              <a:t>Lion Loot prizes require an additional step in the workflow after the winners are identified.  </a:t>
            </a:r>
            <a:r>
              <a:rPr lang="en-US" b="1" dirty="0"/>
              <a:t>The person completing the pre-approval request must input the email address of the UNA employee (not student worker or GA) who will be responsible for entering the Lion Loot winner’s name and Student ID (L) Number.</a:t>
            </a:r>
            <a:r>
              <a:rPr lang="en-US" dirty="0"/>
              <a:t>  This person will be known as the “Lion Loot Initiator” in the workflow and instructions to follow.</a:t>
            </a:r>
          </a:p>
          <a:p>
            <a:pPr lvl="1"/>
            <a:r>
              <a:rPr lang="en-US" dirty="0"/>
              <a:t>Lion Loot Initiators will enter the Lion Loot winner info through the Workflow tab within UNA Portal (see instructions on slide 20). </a:t>
            </a:r>
          </a:p>
          <a:p>
            <a:pPr lvl="1"/>
            <a:r>
              <a:rPr lang="en-US" dirty="0"/>
              <a:t>The Mane Card office will receive email notification to add the awarded Lion Loot amount to the student’s Mane Card.  Once posted to the student’s Mane Card, UNA Accounts Payable will receive email notification of the Lion Loot awards and will automatically charge the budget identified in the pre-approval request (no payment requisition required).</a:t>
            </a:r>
          </a:p>
          <a:p>
            <a:pPr marL="457200" lvl="1" indent="0">
              <a:buNone/>
            </a:pPr>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3448769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A8D8B7-B62D-4B17-A994-0D8704174B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517" y="2232313"/>
            <a:ext cx="11323468" cy="3848864"/>
          </a:xfrm>
          <a:prstGeom prst="rect">
            <a:avLst/>
          </a:prstGeom>
        </p:spPr>
      </p:pic>
      <p:sp>
        <p:nvSpPr>
          <p:cNvPr id="6" name="Star: 5 Points 5">
            <a:extLst>
              <a:ext uri="{FF2B5EF4-FFF2-40B4-BE49-F238E27FC236}">
                <a16:creationId xmlns:a16="http://schemas.microsoft.com/office/drawing/2014/main" id="{C14E9C97-EE2A-423F-9B93-738DD5F50C6F}"/>
              </a:ext>
            </a:extLst>
          </p:cNvPr>
          <p:cNvSpPr/>
          <p:nvPr/>
        </p:nvSpPr>
        <p:spPr>
          <a:xfrm>
            <a:off x="3281493" y="4770539"/>
            <a:ext cx="167780" cy="1761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9103981-1563-4F30-A2F2-DDFD349ED5F1}"/>
              </a:ext>
            </a:extLst>
          </p:cNvPr>
          <p:cNvSpPr txBox="1"/>
          <p:nvPr/>
        </p:nvSpPr>
        <p:spPr>
          <a:xfrm>
            <a:off x="2216091" y="640035"/>
            <a:ext cx="7759817" cy="646331"/>
          </a:xfrm>
          <a:prstGeom prst="rect">
            <a:avLst/>
          </a:prstGeom>
          <a:noFill/>
        </p:spPr>
        <p:txBody>
          <a:bodyPr wrap="square" rtlCol="0">
            <a:spAutoFit/>
          </a:bodyPr>
          <a:lstStyle/>
          <a:p>
            <a:r>
              <a:rPr lang="en-US" b="1" dirty="0"/>
              <a:t>Login to UNA Portal, click Budget and Finance, then click Prize Purchase Pre-Approval Request.</a:t>
            </a:r>
          </a:p>
        </p:txBody>
      </p:sp>
    </p:spTree>
    <p:extLst>
      <p:ext uri="{BB962C8B-B14F-4D97-AF65-F5344CB8AC3E}">
        <p14:creationId xmlns:p14="http://schemas.microsoft.com/office/powerpoint/2010/main" val="304718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266358-E943-4468-9FCF-7F1BC99059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2881"/>
            <a:ext cx="12192000" cy="5625119"/>
          </a:xfrm>
          <a:prstGeom prst="rect">
            <a:avLst/>
          </a:prstGeom>
        </p:spPr>
      </p:pic>
      <p:sp>
        <p:nvSpPr>
          <p:cNvPr id="10" name="Star: 5 Points 9">
            <a:extLst>
              <a:ext uri="{FF2B5EF4-FFF2-40B4-BE49-F238E27FC236}">
                <a16:creationId xmlns:a16="http://schemas.microsoft.com/office/drawing/2014/main" id="{5996DFA4-E545-4BA4-8B7E-85C8D8B6570F}"/>
              </a:ext>
            </a:extLst>
          </p:cNvPr>
          <p:cNvSpPr/>
          <p:nvPr/>
        </p:nvSpPr>
        <p:spPr>
          <a:xfrm>
            <a:off x="9585820" y="4300952"/>
            <a:ext cx="173373" cy="1761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19EB1A6-5698-40FB-8BB6-BC42F8C27A54}"/>
              </a:ext>
            </a:extLst>
          </p:cNvPr>
          <p:cNvSpPr txBox="1"/>
          <p:nvPr/>
        </p:nvSpPr>
        <p:spPr>
          <a:xfrm>
            <a:off x="9672507" y="4300952"/>
            <a:ext cx="2122414" cy="1754326"/>
          </a:xfrm>
          <a:prstGeom prst="rect">
            <a:avLst/>
          </a:prstGeom>
          <a:noFill/>
        </p:spPr>
        <p:txBody>
          <a:bodyPr wrap="square" rtlCol="0">
            <a:spAutoFit/>
          </a:bodyPr>
          <a:lstStyle/>
          <a:p>
            <a:r>
              <a:rPr lang="en-US" dirty="0"/>
              <a:t>Complete all fields with as much detail as possible.  Some fields have a character limit.</a:t>
            </a:r>
          </a:p>
        </p:txBody>
      </p:sp>
    </p:spTree>
    <p:extLst>
      <p:ext uri="{BB962C8B-B14F-4D97-AF65-F5344CB8AC3E}">
        <p14:creationId xmlns:p14="http://schemas.microsoft.com/office/powerpoint/2010/main" val="4139102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8B1E69-EED2-43EE-97A0-1836F6887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6399"/>
            <a:ext cx="12192000" cy="5626100"/>
          </a:xfrm>
          <a:prstGeom prst="rect">
            <a:avLst/>
          </a:prstGeom>
        </p:spPr>
      </p:pic>
      <p:cxnSp>
        <p:nvCxnSpPr>
          <p:cNvPr id="8" name="Straight Arrow Connector 7">
            <a:extLst>
              <a:ext uri="{FF2B5EF4-FFF2-40B4-BE49-F238E27FC236}">
                <a16:creationId xmlns:a16="http://schemas.microsoft.com/office/drawing/2014/main" id="{E6745BE2-3E83-4DF1-B6B0-F2428340288D}"/>
              </a:ext>
            </a:extLst>
          </p:cNvPr>
          <p:cNvCxnSpPr>
            <a:cxnSpLocks/>
          </p:cNvCxnSpPr>
          <p:nvPr/>
        </p:nvCxnSpPr>
        <p:spPr>
          <a:xfrm flipH="1">
            <a:off x="8883941" y="6086023"/>
            <a:ext cx="1291905" cy="31477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9334F58-B594-4560-BD7B-8BBE93ED410C}"/>
              </a:ext>
            </a:extLst>
          </p:cNvPr>
          <p:cNvCxnSpPr>
            <a:cxnSpLocks/>
            <a:stCxn id="13" idx="1"/>
          </p:cNvCxnSpPr>
          <p:nvPr/>
        </p:nvCxnSpPr>
        <p:spPr>
          <a:xfrm flipH="1">
            <a:off x="2617365" y="6178357"/>
            <a:ext cx="1233183" cy="2224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083544B-8E1C-4231-83C3-CBED23F879DB}"/>
              </a:ext>
            </a:extLst>
          </p:cNvPr>
          <p:cNvSpPr txBox="1"/>
          <p:nvPr/>
        </p:nvSpPr>
        <p:spPr>
          <a:xfrm>
            <a:off x="10050011" y="5855191"/>
            <a:ext cx="2005677" cy="461665"/>
          </a:xfrm>
          <a:prstGeom prst="rect">
            <a:avLst/>
          </a:prstGeom>
          <a:noFill/>
        </p:spPr>
        <p:txBody>
          <a:bodyPr wrap="none" rtlCol="0">
            <a:spAutoFit/>
          </a:bodyPr>
          <a:lstStyle/>
          <a:p>
            <a:r>
              <a:rPr lang="en-US" sz="1200" b="1" dirty="0"/>
              <a:t>Enter the email address</a:t>
            </a:r>
          </a:p>
          <a:p>
            <a:r>
              <a:rPr lang="en-US" sz="1200" b="1" dirty="0"/>
              <a:t>of the budget approver.</a:t>
            </a:r>
          </a:p>
        </p:txBody>
      </p:sp>
      <p:sp>
        <p:nvSpPr>
          <p:cNvPr id="13" name="TextBox 12">
            <a:extLst>
              <a:ext uri="{FF2B5EF4-FFF2-40B4-BE49-F238E27FC236}">
                <a16:creationId xmlns:a16="http://schemas.microsoft.com/office/drawing/2014/main" id="{FE8A8D31-E405-46DE-B8D2-36B05DF017D0}"/>
              </a:ext>
            </a:extLst>
          </p:cNvPr>
          <p:cNvSpPr txBox="1"/>
          <p:nvPr/>
        </p:nvSpPr>
        <p:spPr>
          <a:xfrm>
            <a:off x="3850548" y="6039857"/>
            <a:ext cx="4552849" cy="276999"/>
          </a:xfrm>
          <a:prstGeom prst="rect">
            <a:avLst/>
          </a:prstGeom>
          <a:noFill/>
        </p:spPr>
        <p:txBody>
          <a:bodyPr wrap="none" rtlCol="0">
            <a:spAutoFit/>
          </a:bodyPr>
          <a:lstStyle/>
          <a:p>
            <a:r>
              <a:rPr lang="en-US" sz="1200" b="1" dirty="0"/>
              <a:t>Select the appropriate budget from the drop-down menu.</a:t>
            </a:r>
          </a:p>
        </p:txBody>
      </p:sp>
      <p:cxnSp>
        <p:nvCxnSpPr>
          <p:cNvPr id="15" name="Straight Arrow Connector 14">
            <a:extLst>
              <a:ext uri="{FF2B5EF4-FFF2-40B4-BE49-F238E27FC236}">
                <a16:creationId xmlns:a16="http://schemas.microsoft.com/office/drawing/2014/main" id="{E77CE066-B58D-4D77-AD81-D6191F539AFA}"/>
              </a:ext>
            </a:extLst>
          </p:cNvPr>
          <p:cNvCxnSpPr>
            <a:cxnSpLocks/>
          </p:cNvCxnSpPr>
          <p:nvPr/>
        </p:nvCxnSpPr>
        <p:spPr>
          <a:xfrm flipH="1">
            <a:off x="7819402" y="5298393"/>
            <a:ext cx="1204957" cy="63238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E234770-6A9E-43CD-9AFD-774531BA598E}"/>
              </a:ext>
            </a:extLst>
          </p:cNvPr>
          <p:cNvSpPr txBox="1"/>
          <p:nvPr/>
        </p:nvSpPr>
        <p:spPr>
          <a:xfrm>
            <a:off x="8963440" y="4837567"/>
            <a:ext cx="2476960" cy="646331"/>
          </a:xfrm>
          <a:prstGeom prst="rect">
            <a:avLst/>
          </a:prstGeom>
          <a:noFill/>
        </p:spPr>
        <p:txBody>
          <a:bodyPr wrap="none" rtlCol="0">
            <a:spAutoFit/>
          </a:bodyPr>
          <a:lstStyle/>
          <a:p>
            <a:r>
              <a:rPr lang="en-US" sz="1200" b="1" dirty="0"/>
              <a:t>Enter the email address of the</a:t>
            </a:r>
          </a:p>
          <a:p>
            <a:r>
              <a:rPr lang="en-US" sz="1200" b="1" dirty="0"/>
              <a:t>Employee who will identify the </a:t>
            </a:r>
          </a:p>
          <a:p>
            <a:r>
              <a:rPr lang="en-US" sz="1200" b="1" dirty="0"/>
              <a:t>Lion Loot winners later.</a:t>
            </a:r>
          </a:p>
        </p:txBody>
      </p:sp>
      <p:sp>
        <p:nvSpPr>
          <p:cNvPr id="2" name="TextBox 1">
            <a:extLst>
              <a:ext uri="{FF2B5EF4-FFF2-40B4-BE49-F238E27FC236}">
                <a16:creationId xmlns:a16="http://schemas.microsoft.com/office/drawing/2014/main" id="{4AACD358-0F4A-4F2A-A612-4984B2B4B85C}"/>
              </a:ext>
            </a:extLst>
          </p:cNvPr>
          <p:cNvSpPr txBox="1"/>
          <p:nvPr/>
        </p:nvSpPr>
        <p:spPr>
          <a:xfrm>
            <a:off x="1819078" y="6480978"/>
            <a:ext cx="4956806" cy="276999"/>
          </a:xfrm>
          <a:prstGeom prst="rect">
            <a:avLst/>
          </a:prstGeom>
          <a:noFill/>
        </p:spPr>
        <p:txBody>
          <a:bodyPr wrap="none" rtlCol="0">
            <a:spAutoFit/>
          </a:bodyPr>
          <a:lstStyle/>
          <a:p>
            <a:r>
              <a:rPr lang="en-US" sz="1200" b="1" dirty="0"/>
              <a:t>Once all fields are completed, click Review Request Information</a:t>
            </a:r>
          </a:p>
        </p:txBody>
      </p:sp>
      <p:cxnSp>
        <p:nvCxnSpPr>
          <p:cNvPr id="14" name="Straight Arrow Connector 13">
            <a:extLst>
              <a:ext uri="{FF2B5EF4-FFF2-40B4-BE49-F238E27FC236}">
                <a16:creationId xmlns:a16="http://schemas.microsoft.com/office/drawing/2014/main" id="{CBF61E75-028B-4931-A7AC-6E6AFC4A94F2}"/>
              </a:ext>
            </a:extLst>
          </p:cNvPr>
          <p:cNvCxnSpPr>
            <a:cxnSpLocks/>
          </p:cNvCxnSpPr>
          <p:nvPr/>
        </p:nvCxnSpPr>
        <p:spPr>
          <a:xfrm flipH="1">
            <a:off x="1133913" y="6655251"/>
            <a:ext cx="68516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FF121B1-C0C4-46E4-BA2D-5058B646EDF7}"/>
              </a:ext>
            </a:extLst>
          </p:cNvPr>
          <p:cNvSpPr txBox="1"/>
          <p:nvPr/>
        </p:nvSpPr>
        <p:spPr>
          <a:xfrm>
            <a:off x="9024359" y="2785520"/>
            <a:ext cx="3007662" cy="1200329"/>
          </a:xfrm>
          <a:prstGeom prst="rect">
            <a:avLst/>
          </a:prstGeom>
          <a:scene3d>
            <a:camera prst="orthographicFront"/>
            <a:lightRig rig="threePt" dir="t"/>
          </a:scene3d>
          <a:sp3d>
            <a:bevelT prst="slope"/>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For prizes funded by external grant funds, please see slide 26 for additional information.</a:t>
            </a:r>
          </a:p>
        </p:txBody>
      </p:sp>
    </p:spTree>
    <p:extLst>
      <p:ext uri="{BB962C8B-B14F-4D97-AF65-F5344CB8AC3E}">
        <p14:creationId xmlns:p14="http://schemas.microsoft.com/office/powerpoint/2010/main" val="569934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424E37-523F-4480-A524-F45C00F195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7114"/>
            <a:ext cx="12192000" cy="5690886"/>
          </a:xfrm>
          <a:prstGeom prst="rect">
            <a:avLst/>
          </a:prstGeom>
        </p:spPr>
      </p:pic>
      <p:sp>
        <p:nvSpPr>
          <p:cNvPr id="4" name="TextBox 3">
            <a:extLst>
              <a:ext uri="{FF2B5EF4-FFF2-40B4-BE49-F238E27FC236}">
                <a16:creationId xmlns:a16="http://schemas.microsoft.com/office/drawing/2014/main" id="{93CB3DF2-360F-4CD8-84EB-02B2938B9C63}"/>
              </a:ext>
            </a:extLst>
          </p:cNvPr>
          <p:cNvSpPr txBox="1"/>
          <p:nvPr/>
        </p:nvSpPr>
        <p:spPr>
          <a:xfrm>
            <a:off x="9873843" y="3196204"/>
            <a:ext cx="1963023" cy="2554545"/>
          </a:xfrm>
          <a:prstGeom prst="rect">
            <a:avLst/>
          </a:prstGeom>
          <a:noFill/>
        </p:spPr>
        <p:txBody>
          <a:bodyPr wrap="square" rtlCol="0">
            <a:spAutoFit/>
          </a:bodyPr>
          <a:lstStyle/>
          <a:p>
            <a:r>
              <a:rPr lang="en-US" sz="1600" dirty="0"/>
              <a:t>If you enter an email address that is either not @una.edu or is not a permanent employee you will get an error message and must correct it to move forward.</a:t>
            </a:r>
          </a:p>
        </p:txBody>
      </p:sp>
      <p:cxnSp>
        <p:nvCxnSpPr>
          <p:cNvPr id="6" name="Straight Arrow Connector 5">
            <a:extLst>
              <a:ext uri="{FF2B5EF4-FFF2-40B4-BE49-F238E27FC236}">
                <a16:creationId xmlns:a16="http://schemas.microsoft.com/office/drawing/2014/main" id="{8DA15ABD-E79D-4E30-BFE9-61EA9E4E5DB0}"/>
              </a:ext>
            </a:extLst>
          </p:cNvPr>
          <p:cNvCxnSpPr>
            <a:cxnSpLocks/>
          </p:cNvCxnSpPr>
          <p:nvPr/>
        </p:nvCxnSpPr>
        <p:spPr>
          <a:xfrm flipH="1">
            <a:off x="8732940" y="5301842"/>
            <a:ext cx="1140903" cy="107169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ECB3F3D-A40F-40C1-B952-F0025E4D3549}"/>
              </a:ext>
            </a:extLst>
          </p:cNvPr>
          <p:cNvCxnSpPr>
            <a:cxnSpLocks/>
          </p:cNvCxnSpPr>
          <p:nvPr/>
        </p:nvCxnSpPr>
        <p:spPr>
          <a:xfrm flipV="1">
            <a:off x="10202412" y="1795246"/>
            <a:ext cx="0" cy="140095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D6A7943-4FDF-4745-A417-7439588683E2}"/>
              </a:ext>
            </a:extLst>
          </p:cNvPr>
          <p:cNvCxnSpPr>
            <a:cxnSpLocks/>
          </p:cNvCxnSpPr>
          <p:nvPr/>
        </p:nvCxnSpPr>
        <p:spPr>
          <a:xfrm flipH="1">
            <a:off x="8137321" y="5075339"/>
            <a:ext cx="1619075" cy="81373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5283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3129</TotalTime>
  <Words>1641</Words>
  <Application>Microsoft Office PowerPoint</Application>
  <PresentationFormat>Widescreen</PresentationFormat>
  <Paragraphs>83</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Adobe Hebrew</vt:lpstr>
      <vt:lpstr>Arial</vt:lpstr>
      <vt:lpstr>Calibri</vt:lpstr>
      <vt:lpstr>Calibri Light</vt:lpstr>
      <vt:lpstr>Century Gothic</vt:lpstr>
      <vt:lpstr>Franklin Gothic Book</vt:lpstr>
      <vt:lpstr>Wingdings 3</vt:lpstr>
      <vt:lpstr>Ion Boardroom</vt:lpstr>
      <vt:lpstr>PowerPoint Presentation</vt:lpstr>
      <vt:lpstr>How to Request Pre-Approval for Prizes   Step-by-step guide to requesting approval for prizes/giveaways </vt:lpstr>
      <vt:lpstr>Important Reminders</vt:lpstr>
      <vt:lpstr>Before you begin…</vt:lpstr>
      <vt:lpstr>Before you begin…Lion Loot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Financial Affairs/Grants Accounting Approval</vt:lpstr>
      <vt:lpstr>PowerPoint Presentation</vt:lpstr>
      <vt:lpstr>PowerPoint Presentation</vt:lpstr>
      <vt:lpstr>Making purchases and awarding prizes</vt:lpstr>
      <vt:lpstr>How to enter Lion Loot winners</vt:lpstr>
      <vt:lpstr>PowerPoint Presentation</vt:lpstr>
      <vt:lpstr>PowerPoint Presentation</vt:lpstr>
      <vt:lpstr>PowerPoint Presentation</vt:lpstr>
      <vt:lpstr>PowerPoint Presentation</vt:lpstr>
      <vt:lpstr> </vt:lpstr>
      <vt:lpstr>External Grant Prize Requests</vt:lpstr>
      <vt:lpstr>Questions?</vt:lpstr>
    </vt:vector>
  </TitlesOfParts>
  <Company>University of North Alabama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and Financial Affairs</dc:title>
  <dc:creator>Bolton, Melissa Buckner</dc:creator>
  <cp:lastModifiedBy>Mitchell, Tracy Leigh</cp:lastModifiedBy>
  <cp:revision>217</cp:revision>
  <dcterms:created xsi:type="dcterms:W3CDTF">2021-05-27T14:41:32Z</dcterms:created>
  <dcterms:modified xsi:type="dcterms:W3CDTF">2022-01-03T18:33:08Z</dcterms:modified>
</cp:coreProperties>
</file>