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7"/>
  </p:notesMasterIdLst>
  <p:sldIdLst>
    <p:sldId id="256" r:id="rId2"/>
    <p:sldId id="260" r:id="rId3"/>
    <p:sldId id="264" r:id="rId4"/>
    <p:sldId id="258" r:id="rId5"/>
    <p:sldId id="263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F9BBF5-E6FA-4CFC-AC7F-D313D27BA62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CEC336-89C9-4E37-B95F-AF1706EF9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78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/>
              <a:t>8/27/2025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A0D23800-1FCE-4092-8273-29D062C7F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958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8/27/2025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23800-1FCE-4092-8273-29D062C7F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591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8/27/2025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23800-1FCE-4092-8273-29D062C7F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457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8/27/2025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23800-1FCE-4092-8273-29D062C7F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599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8/27/2025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23800-1FCE-4092-8273-29D062C7F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642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8/27/2025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23800-1FCE-4092-8273-29D062C7F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930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8/27/2025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23800-1FCE-4092-8273-29D062C7F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837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r>
              <a:rPr lang="en-US"/>
              <a:t>8/27/2025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23800-1FCE-4092-8273-29D062C7F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9044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r>
              <a:rPr lang="en-US"/>
              <a:t>8/27/2025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23800-1FCE-4092-8273-29D062C7F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512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8/27/2025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23800-1FCE-4092-8273-29D062C7F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923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8/27/2025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23800-1FCE-4092-8273-29D062C7F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92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8/27/2025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23800-1FCE-4092-8273-29D062C7F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087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8/27/2025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23800-1FCE-4092-8273-29D062C7F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593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8/27/2025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23800-1FCE-4092-8273-29D062C7F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46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8/27/2025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23800-1FCE-4092-8273-29D062C7F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84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8/27/2025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23800-1FCE-4092-8273-29D062C7F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723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8/27/2025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23800-1FCE-4092-8273-29D062C7F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380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/>
              <a:t>8/27/2025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A0D23800-1FCE-4092-8273-29D062C7F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915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hf sldNum="0" hdr="0" ftr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D80D3-4FC5-4324-B7AB-6B8243A54A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3309" y="2576901"/>
            <a:ext cx="8825658" cy="1907181"/>
          </a:xfrm>
        </p:spPr>
        <p:txBody>
          <a:bodyPr/>
          <a:lstStyle/>
          <a:p>
            <a:pPr algn="ctr"/>
            <a:r>
              <a:rPr lang="en-US" b="1" dirty="0"/>
              <a:t>UNA Student Shuttle Route </a:t>
            </a:r>
            <a:br>
              <a:rPr lang="en-US" b="1" dirty="0"/>
            </a:br>
            <a:r>
              <a:rPr lang="en-US" b="1" dirty="0"/>
              <a:t>Spring 2026</a:t>
            </a:r>
          </a:p>
        </p:txBody>
      </p:sp>
    </p:spTree>
    <p:extLst>
      <p:ext uri="{BB962C8B-B14F-4D97-AF65-F5344CB8AC3E}">
        <p14:creationId xmlns:p14="http://schemas.microsoft.com/office/powerpoint/2010/main" val="793025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927D6-0ACC-4DAD-B40A-FD87037DE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592667"/>
            <a:ext cx="8761413" cy="1087965"/>
          </a:xfrm>
        </p:spPr>
        <p:txBody>
          <a:bodyPr/>
          <a:lstStyle/>
          <a:p>
            <a:pPr algn="ctr"/>
            <a:r>
              <a:rPr lang="en-US" sz="5400" b="1" dirty="0"/>
              <a:t>UNA Student Shuttle Stops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552BC5B-55F0-4EBD-AF0E-445CDB5FE6BC}"/>
              </a:ext>
            </a:extLst>
          </p:cNvPr>
          <p:cNvGrpSpPr/>
          <p:nvPr/>
        </p:nvGrpSpPr>
        <p:grpSpPr>
          <a:xfrm>
            <a:off x="1867921" y="2453943"/>
            <a:ext cx="8324491" cy="4165600"/>
            <a:chOff x="1154954" y="2413000"/>
            <a:chExt cx="7650379" cy="41656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DC3677A-43E4-468D-827A-6A72CD533845}"/>
                </a:ext>
              </a:extLst>
            </p:cNvPr>
            <p:cNvSpPr/>
            <p:nvPr/>
          </p:nvSpPr>
          <p:spPr>
            <a:xfrm>
              <a:off x="1154954" y="2413000"/>
              <a:ext cx="7650379" cy="4165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8F0899-CB8B-4A48-AD0B-20BFC2C5485D}"/>
                </a:ext>
              </a:extLst>
            </p:cNvPr>
            <p:cNvSpPr/>
            <p:nvPr/>
          </p:nvSpPr>
          <p:spPr>
            <a:xfrm>
              <a:off x="6032320" y="2653060"/>
              <a:ext cx="1843780" cy="35583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u="sng" dirty="0"/>
                <a:t>Shuttle Begins 1/7 through last day of exams 5/6</a:t>
              </a:r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r>
                <a:rPr lang="en-US" sz="1400" u="sng" dirty="0"/>
                <a:t>Holidays (No Service)</a:t>
              </a:r>
            </a:p>
            <a:p>
              <a:pPr algn="ctr"/>
              <a:endParaRPr lang="en-US" sz="1400" u="sng" dirty="0"/>
            </a:p>
            <a:p>
              <a:pPr algn="ctr"/>
              <a:r>
                <a:rPr lang="en-US" sz="1400" dirty="0"/>
                <a:t>1/19</a:t>
              </a:r>
            </a:p>
            <a:p>
              <a:pPr algn="ctr"/>
              <a:r>
                <a:rPr lang="en-US" sz="1400" dirty="0"/>
                <a:t>MLK Jr Holiday</a:t>
              </a:r>
            </a:p>
            <a:p>
              <a:pPr algn="ctr"/>
              <a:endParaRPr lang="en-US" sz="1400" dirty="0"/>
            </a:p>
            <a:p>
              <a:pPr algn="ctr"/>
              <a:r>
                <a:rPr lang="en-US" sz="1400" dirty="0"/>
                <a:t>2/20</a:t>
              </a:r>
            </a:p>
            <a:p>
              <a:pPr algn="ctr"/>
              <a:r>
                <a:rPr lang="en-US" sz="1400" dirty="0"/>
                <a:t>Winter Break Holiday</a:t>
              </a:r>
            </a:p>
            <a:p>
              <a:pPr algn="ctr"/>
              <a:endParaRPr lang="en-US" sz="1400" dirty="0"/>
            </a:p>
            <a:p>
              <a:pPr algn="ctr"/>
              <a:r>
                <a:rPr lang="en-US" sz="1400" dirty="0"/>
                <a:t>3/23 – 3/27</a:t>
              </a:r>
            </a:p>
            <a:p>
              <a:pPr algn="ctr"/>
              <a:r>
                <a:rPr lang="en-US" sz="1400" dirty="0"/>
                <a:t>Spring Break Holiday</a:t>
              </a:r>
            </a:p>
            <a:p>
              <a:pPr algn="ctr"/>
              <a:endParaRPr lang="en-US" sz="1400" dirty="0"/>
            </a:p>
            <a:p>
              <a:pPr algn="ctr"/>
              <a:r>
                <a:rPr lang="en-US" sz="1400" dirty="0"/>
                <a:t>4/3</a:t>
              </a:r>
            </a:p>
            <a:p>
              <a:pPr algn="ctr"/>
              <a:r>
                <a:rPr lang="en-US" sz="1400" dirty="0"/>
                <a:t>Good Friday Holiday</a:t>
              </a:r>
            </a:p>
          </p:txBody>
        </p:sp>
      </p:grp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D18FF0E1-9E72-4C92-B42D-8F8B86EBC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12/9/2025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8AE830-37C8-42D5-8C6D-19D3FB9873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5" t="503" r="1"/>
          <a:stretch/>
        </p:blipFill>
        <p:spPr>
          <a:xfrm>
            <a:off x="2705647" y="2535226"/>
            <a:ext cx="3850874" cy="387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133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57810-BE24-6244-D7F3-42AEC251D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010" y="965041"/>
            <a:ext cx="8761413" cy="70696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5400" b="1" dirty="0"/>
              <a:t>Campus Groups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772BED-6B85-469E-9A53-B084285DC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12/9/2025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1AE3DF-1DCD-FCEA-6554-72682C8200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271"/>
          <a:stretch>
            <a:fillRect/>
          </a:stretch>
        </p:blipFill>
        <p:spPr>
          <a:xfrm>
            <a:off x="87424" y="3077796"/>
            <a:ext cx="5903354" cy="1738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DF4B54-857F-9308-C03C-71A68CE7C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00" y="4898553"/>
            <a:ext cx="4195529" cy="17980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A948CC-AACC-138D-2497-DEAABD8E5970}"/>
              </a:ext>
            </a:extLst>
          </p:cNvPr>
          <p:cNvSpPr txBox="1"/>
          <p:nvPr/>
        </p:nvSpPr>
        <p:spPr>
          <a:xfrm>
            <a:off x="7325642" y="2250758"/>
            <a:ext cx="401103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accent1"/>
                </a:solidFill>
              </a:rPr>
              <a:t>The event page will provide a link to the Mobile-friendly </a:t>
            </a:r>
          </a:p>
          <a:p>
            <a:pPr algn="ctr"/>
            <a:r>
              <a:rPr lang="en-US" sz="1100" b="1" dirty="0">
                <a:solidFill>
                  <a:schemeClr val="accent1"/>
                </a:solidFill>
              </a:rPr>
              <a:t>Shuttle route published on UNA.edu.  </a:t>
            </a:r>
          </a:p>
          <a:p>
            <a:pPr algn="ctr"/>
            <a:r>
              <a:rPr lang="en-US" sz="1100" b="1" dirty="0">
                <a:solidFill>
                  <a:schemeClr val="accent1"/>
                </a:solidFill>
              </a:rPr>
              <a:t>This page will be updated for Spring.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A572C0-0ADA-5308-BCA5-8BEA9DBEB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6653" y="2850922"/>
            <a:ext cx="4529013" cy="36134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C60278-6174-BE54-28E0-A6F7E7072567}"/>
              </a:ext>
            </a:extLst>
          </p:cNvPr>
          <p:cNvSpPr txBox="1"/>
          <p:nvPr/>
        </p:nvSpPr>
        <p:spPr>
          <a:xfrm>
            <a:off x="768054" y="2349668"/>
            <a:ext cx="391325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accent1"/>
                </a:solidFill>
              </a:rPr>
              <a:t>Starting in Spring 2026, use Campus Groups </a:t>
            </a:r>
          </a:p>
          <a:p>
            <a:pPr algn="ctr"/>
            <a:r>
              <a:rPr lang="en-US" sz="1100" b="1" dirty="0">
                <a:solidFill>
                  <a:schemeClr val="accent1"/>
                </a:solidFill>
              </a:rPr>
              <a:t>to check in using a QR code as you board. </a:t>
            </a:r>
          </a:p>
          <a:p>
            <a:pPr algn="ctr"/>
            <a:r>
              <a:rPr lang="en-US" sz="1100" b="1" dirty="0">
                <a:solidFill>
                  <a:schemeClr val="accent1"/>
                </a:solidFill>
              </a:rPr>
              <a:t>This will help us better track and analyze shuttle usage.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CE844E-6CA3-CAAB-ABBE-8D060A349BD9}"/>
              </a:ext>
            </a:extLst>
          </p:cNvPr>
          <p:cNvSpPr txBox="1"/>
          <p:nvPr/>
        </p:nvSpPr>
        <p:spPr>
          <a:xfrm>
            <a:off x="2237269" y="5797595"/>
            <a:ext cx="3753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accent1"/>
                </a:solidFill>
              </a:rPr>
              <a:t>Riders will be asked to complete a brief </a:t>
            </a:r>
          </a:p>
          <a:p>
            <a:pPr algn="ctr"/>
            <a:r>
              <a:rPr lang="en-US" sz="1100" b="1" dirty="0">
                <a:solidFill>
                  <a:schemeClr val="accent1"/>
                </a:solidFill>
              </a:rPr>
              <a:t>survey to help us improve our service.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B1B714-4DAA-7186-3624-ADBF370829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0921" y="585520"/>
            <a:ext cx="1410928" cy="13146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A10EA5-FE7D-CB0D-D111-E40F81EC41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3463" y="586149"/>
            <a:ext cx="1410928" cy="131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036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7A39F0D-C9FB-4341-A6C7-E2E61B274FEB}"/>
              </a:ext>
            </a:extLst>
          </p:cNvPr>
          <p:cNvGrpSpPr/>
          <p:nvPr/>
        </p:nvGrpSpPr>
        <p:grpSpPr>
          <a:xfrm>
            <a:off x="188656" y="346019"/>
            <a:ext cx="4087011" cy="3015248"/>
            <a:chOff x="92809" y="2809984"/>
            <a:chExt cx="4697809" cy="204925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9AD9391-0A42-44DB-9FC9-C446EB6773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84" r="49472"/>
            <a:stretch/>
          </p:blipFill>
          <p:spPr>
            <a:xfrm rot="5400000">
              <a:off x="1433320" y="1501943"/>
              <a:ext cx="2049257" cy="466533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462D566-8ADF-4B30-9259-866289EF6FF8}"/>
                </a:ext>
              </a:extLst>
            </p:cNvPr>
            <p:cNvSpPr/>
            <p:nvPr/>
          </p:nvSpPr>
          <p:spPr>
            <a:xfrm>
              <a:off x="92809" y="4477035"/>
              <a:ext cx="4665338" cy="32419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</a:effectLst>
                </a:rPr>
                <a:t>East Campus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C2F6B4B-23AC-4884-AC17-5F7B676ED4A1}"/>
              </a:ext>
            </a:extLst>
          </p:cNvPr>
          <p:cNvGrpSpPr/>
          <p:nvPr/>
        </p:nvGrpSpPr>
        <p:grpSpPr>
          <a:xfrm>
            <a:off x="5983751" y="3463915"/>
            <a:ext cx="3962400" cy="3053934"/>
            <a:chOff x="-181881" y="3159463"/>
            <a:chExt cx="4097867" cy="237223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F578959-AD78-4749-993A-65CC932DE6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4" r="6880" b="29508"/>
            <a:stretch/>
          </p:blipFill>
          <p:spPr>
            <a:xfrm>
              <a:off x="-181881" y="3159463"/>
              <a:ext cx="4097867" cy="237223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576D050-651C-405D-91F8-9A51220A5EC6}"/>
                </a:ext>
              </a:extLst>
            </p:cNvPr>
            <p:cNvSpPr/>
            <p:nvPr/>
          </p:nvSpPr>
          <p:spPr>
            <a:xfrm>
              <a:off x="189661" y="5097456"/>
              <a:ext cx="3354782" cy="320848"/>
            </a:xfrm>
            <a:prstGeom prst="rect">
              <a:avLst/>
            </a:prstGeom>
            <a:noFill/>
            <a:ln>
              <a:noFill/>
            </a:ln>
            <a:effectLst>
              <a:glow rad="457200">
                <a:schemeClr val="accent5">
                  <a:satMod val="175000"/>
                  <a:alpha val="4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</a:effectLst>
                </a:rPr>
                <a:t>McKinney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BB39BFB-F811-4355-820B-5007293B83AB}"/>
              </a:ext>
            </a:extLst>
          </p:cNvPr>
          <p:cNvGrpSpPr/>
          <p:nvPr/>
        </p:nvGrpSpPr>
        <p:grpSpPr>
          <a:xfrm>
            <a:off x="4320464" y="340384"/>
            <a:ext cx="3933847" cy="3019019"/>
            <a:chOff x="6824133" y="332952"/>
            <a:chExt cx="4009012" cy="301338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BF4DBD0-11A8-4CDD-BA1C-B1A91DA06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0993" y="332952"/>
              <a:ext cx="4002152" cy="3013386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2F524F-5D68-4940-881B-D0A9498F6F01}"/>
                </a:ext>
              </a:extLst>
            </p:cNvPr>
            <p:cNvSpPr/>
            <p:nvPr/>
          </p:nvSpPr>
          <p:spPr>
            <a:xfrm>
              <a:off x="6824133" y="2641688"/>
              <a:ext cx="3939998" cy="5486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</a:effectLst>
                </a:rPr>
                <a:t>Rice &amp; Rivers/Mane Market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9A558CC-B594-4F97-8B82-ED54A74DFB6A}"/>
              </a:ext>
            </a:extLst>
          </p:cNvPr>
          <p:cNvGrpSpPr/>
          <p:nvPr/>
        </p:nvGrpSpPr>
        <p:grpSpPr>
          <a:xfrm>
            <a:off x="1694631" y="3492962"/>
            <a:ext cx="4025359" cy="3019019"/>
            <a:chOff x="162164" y="3525218"/>
            <a:chExt cx="4025359" cy="301901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3EEFED9-48A5-4D24-B528-B24377D6A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164" y="3525218"/>
              <a:ext cx="4025359" cy="3019019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153DE29-4A5E-4A2F-A8FF-4A6EB0B722AC}"/>
                </a:ext>
              </a:extLst>
            </p:cNvPr>
            <p:cNvSpPr/>
            <p:nvPr/>
          </p:nvSpPr>
          <p:spPr>
            <a:xfrm>
              <a:off x="499624" y="5985209"/>
              <a:ext cx="3419061" cy="5486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</a:effectLst>
                </a:rPr>
                <a:t>Harrison Plaza</a:t>
              </a: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05291C-AE32-4A7A-8247-D081FB388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12/9/2025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700B842-023E-4583-A67F-3AED5A6C8EB6}"/>
              </a:ext>
            </a:extLst>
          </p:cNvPr>
          <p:cNvGrpSpPr/>
          <p:nvPr/>
        </p:nvGrpSpPr>
        <p:grpSpPr>
          <a:xfrm>
            <a:off x="8363631" y="346019"/>
            <a:ext cx="3828369" cy="3013385"/>
            <a:chOff x="3639920" y="2074718"/>
            <a:chExt cx="5285624" cy="353426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D68AB33-47D2-4642-88D8-CA9A1739C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39920" y="2074718"/>
              <a:ext cx="5134692" cy="353426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E94DD3D-0D6D-41BD-8885-984D25014626}"/>
                </a:ext>
              </a:extLst>
            </p:cNvPr>
            <p:cNvSpPr/>
            <p:nvPr/>
          </p:nvSpPr>
          <p:spPr>
            <a:xfrm>
              <a:off x="3790852" y="4970760"/>
              <a:ext cx="5134692" cy="5486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</a:effectLst>
                </a:rPr>
                <a:t>Mitchell Burford Science &amp; Tech. </a:t>
              </a:r>
              <a:r>
                <a:rPr lang="en-US" sz="1400" b="1" dirty="0" err="1">
                  <a:solidFill>
                    <a:schemeClr val="tx1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</a:effectLst>
                </a:rPr>
                <a:t>Bldg</a:t>
              </a:r>
              <a:endParaRPr lang="en-US" sz="1400" b="1" dirty="0"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011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E74BA-55A7-48D1-953C-7E7049669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Shuttle Alternatives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9F2DA-6541-47D5-A63E-D62D5ACB2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2535767"/>
          </a:xfrm>
        </p:spPr>
        <p:txBody>
          <a:bodyPr/>
          <a:lstStyle/>
          <a:p>
            <a:r>
              <a:rPr lang="en-US" dirty="0"/>
              <a:t>NACOLG – Hours (7am – 5pm) $3 one way</a:t>
            </a:r>
          </a:p>
          <a:p>
            <a:r>
              <a:rPr lang="en-US" dirty="0"/>
              <a:t>SNAP – Hours  (7:30pm – 1:30am), Main Campus only.  This is a golf cart that does NOT serve East Campus or McKinney</a:t>
            </a:r>
          </a:p>
          <a:p>
            <a:r>
              <a:rPr lang="en-US" dirty="0"/>
              <a:t>UBER – Dependent on Driver Availability</a:t>
            </a:r>
          </a:p>
          <a:p>
            <a:r>
              <a:rPr lang="en-US" dirty="0"/>
              <a:t>Lyft– Dependent on Driver Availability</a:t>
            </a:r>
          </a:p>
          <a:p>
            <a:r>
              <a:rPr lang="en-US" dirty="0"/>
              <a:t>Quad Cities Taxi and Wheelchair – Hours (6am – 6pm, M-F)- (256) 767-0220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B63F9E-1128-4074-9AD6-DF9875A48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12/9/2025</a:t>
            </a:r>
          </a:p>
        </p:txBody>
      </p:sp>
    </p:spTree>
    <p:extLst>
      <p:ext uri="{BB962C8B-B14F-4D97-AF65-F5344CB8AC3E}">
        <p14:creationId xmlns:p14="http://schemas.microsoft.com/office/powerpoint/2010/main" val="19085351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1400</TotalTime>
  <Words>209</Words>
  <Application>Microsoft Office PowerPoint</Application>
  <PresentationFormat>Widescreen</PresentationFormat>
  <Paragraphs>42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Century Gothic</vt:lpstr>
      <vt:lpstr>Wingdings 3</vt:lpstr>
      <vt:lpstr>Ion Boardroom</vt:lpstr>
      <vt:lpstr>UNA Student Shuttle Route  Spring 2026</vt:lpstr>
      <vt:lpstr>UNA Student Shuttle Stops</vt:lpstr>
      <vt:lpstr>Campus Groups </vt:lpstr>
      <vt:lpstr>PowerPoint Presentation</vt:lpstr>
      <vt:lpstr>Shuttle Alternatives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Slidr Shuttle Route</dc:title>
  <dc:creator>White, Kendra K</dc:creator>
  <cp:lastModifiedBy>Rutherford, Kelly B</cp:lastModifiedBy>
  <cp:revision>43</cp:revision>
  <dcterms:created xsi:type="dcterms:W3CDTF">2023-10-19T19:49:59Z</dcterms:created>
  <dcterms:modified xsi:type="dcterms:W3CDTF">2025-12-12T17:55:03Z</dcterms:modified>
</cp:coreProperties>
</file>