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ebp" ContentType="image/pn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3" r:id="rId1"/>
  </p:sldMasterIdLst>
  <p:notesMasterIdLst>
    <p:notesMasterId r:id="rId12"/>
  </p:notesMasterIdLst>
  <p:sldIdLst>
    <p:sldId id="256" r:id="rId2"/>
    <p:sldId id="258" r:id="rId3"/>
    <p:sldId id="265" r:id="rId4"/>
    <p:sldId id="257" r:id="rId5"/>
    <p:sldId id="262" r:id="rId6"/>
    <p:sldId id="261" r:id="rId7"/>
    <p:sldId id="263" r:id="rId8"/>
    <p:sldId id="260" r:id="rId9"/>
    <p:sldId id="259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9F11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4A3FAD-4256-44F0-BFF3-A70EB7C42D50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4B4DA-06BE-4148-AFE2-E606F00B4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964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6497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129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843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9448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30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2558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715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5378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6703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300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1308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770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8633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935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6176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1/30/2025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702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1/30/2025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757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1/30/2025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486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1/30/2025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153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1/30/2025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142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1/30/2025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6921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0525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ap@una.edu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ebp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webp"/><Relationship Id="rId4" Type="http://schemas.openxmlformats.org/officeDocument/2006/relationships/image" Target="../media/image5.web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D68DA-A5AF-495A-B449-8AFC29AE2F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bg1"/>
                </a:solidFill>
              </a:rPr>
              <a:t>Accounts payable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Guide and information resource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D629347-C14B-4C6A-85ED-818C62EF5E14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584367" y="4960137"/>
            <a:ext cx="3471458" cy="14434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375125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E0F35-7237-41E6-A849-4945CF0E2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DB9F11"/>
                </a:solidFill>
              </a:rPr>
              <a:t>Fiscal year end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70EFF-F601-497D-B900-55869554B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9999006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The University of North Alabama operates on an October 1</a:t>
            </a:r>
            <a:r>
              <a:rPr lang="en-US" sz="2000" baseline="30000" dirty="0">
                <a:solidFill>
                  <a:schemeClr val="bg1"/>
                </a:solidFill>
              </a:rPr>
              <a:t>st</a:t>
            </a:r>
            <a:r>
              <a:rPr lang="en-US" sz="2000" dirty="0">
                <a:solidFill>
                  <a:schemeClr val="bg1"/>
                </a:solidFill>
              </a:rPr>
              <a:t> through September 30</a:t>
            </a:r>
            <a:r>
              <a:rPr lang="en-US" sz="2000" baseline="30000" dirty="0">
                <a:solidFill>
                  <a:schemeClr val="bg1"/>
                </a:solidFill>
              </a:rPr>
              <a:t>th</a:t>
            </a:r>
            <a:r>
              <a:rPr lang="en-US" sz="2000" dirty="0">
                <a:solidFill>
                  <a:schemeClr val="bg1"/>
                </a:solidFill>
              </a:rPr>
              <a:t> fiscal year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All POs must be closed out by year end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All invoices for products and services must be paid within the FY Budget that they occurred 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Encumbrance Query can be used in Finance Self-Service to view POs and the remaining balance(s) left on them for your budget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Accounts Payable and Purchasing will begin to contact all admins in August to start closing and  reconciling open POs and invoices</a:t>
            </a:r>
          </a:p>
        </p:txBody>
      </p:sp>
    </p:spTree>
    <p:extLst>
      <p:ext uri="{BB962C8B-B14F-4D97-AF65-F5344CB8AC3E}">
        <p14:creationId xmlns:p14="http://schemas.microsoft.com/office/powerpoint/2010/main" val="1859529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9EC15-B949-4792-BEFB-DC1827924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58401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Who to contact?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CAAB3-DC01-438F-85CC-A1FAC87D64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4127" y="1394085"/>
            <a:ext cx="4754880" cy="491527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u="sng" dirty="0">
                <a:solidFill>
                  <a:schemeClr val="bg1"/>
                </a:solidFill>
              </a:rPr>
              <a:t>Blair Hampton	</a:t>
            </a:r>
            <a:r>
              <a:rPr lang="en-US" sz="2400" b="1" dirty="0">
                <a:solidFill>
                  <a:schemeClr val="bg1"/>
                </a:solidFill>
              </a:rPr>
              <a:t>	         </a:t>
            </a:r>
            <a:r>
              <a:rPr lang="en-US" sz="2000" dirty="0">
                <a:solidFill>
                  <a:schemeClr val="bg1"/>
                </a:solidFill>
              </a:rPr>
              <a:t>Ext. 5152</a:t>
            </a:r>
          </a:p>
          <a:p>
            <a:pPr lvl="1"/>
            <a:r>
              <a:rPr lang="en-US" sz="1600" dirty="0">
                <a:solidFill>
                  <a:schemeClr val="bg1"/>
                </a:solidFill>
              </a:rPr>
              <a:t>ehampton1@una.edu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AP inbox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Vendor Contact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Emails invoices out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Email about outstanding invoices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Reviews Vendor Statements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Reviews payment approval documentation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Processes 1099s for University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7639A9-1BED-49A6-BF72-E9C0D69C2C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9320" y="1394085"/>
            <a:ext cx="4754880" cy="491527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400" u="sng" dirty="0">
                <a:solidFill>
                  <a:schemeClr val="bg1"/>
                </a:solidFill>
              </a:rPr>
              <a:t>Courtney May</a:t>
            </a:r>
            <a:r>
              <a:rPr lang="en-US" sz="2400" b="1" dirty="0">
                <a:solidFill>
                  <a:schemeClr val="bg1"/>
                </a:solidFill>
              </a:rPr>
              <a:t>		         </a:t>
            </a:r>
            <a:r>
              <a:rPr lang="en-US" sz="2000" dirty="0">
                <a:solidFill>
                  <a:schemeClr val="bg1"/>
                </a:solidFill>
              </a:rPr>
              <a:t>Ext. 4443 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cabalentine@una.edu</a:t>
            </a:r>
            <a:endParaRPr lang="en-US" sz="2000" dirty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AP Payment Inbox</a:t>
            </a:r>
          </a:p>
          <a:p>
            <a:pPr lvl="1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Payment on a PO</a:t>
            </a:r>
            <a:endParaRPr lang="en-US" sz="1600" dirty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Reviews payment approval documentation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Post invoice payments 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Processes Check runs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Oversees Agency Account payments</a:t>
            </a:r>
          </a:p>
          <a:p>
            <a:pPr lvl="1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 SRO’s, clubs, etc.</a:t>
            </a:r>
          </a:p>
        </p:txBody>
      </p:sp>
    </p:spTree>
    <p:extLst>
      <p:ext uri="{BB962C8B-B14F-4D97-AF65-F5344CB8AC3E}">
        <p14:creationId xmlns:p14="http://schemas.microsoft.com/office/powerpoint/2010/main" val="457658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176ED-CF41-4E5D-B50C-C1356D93E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DB9F11"/>
                </a:solidFill>
              </a:rPr>
              <a:t>Reminders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119AE-66EE-4EEE-86A0-59A38EB61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Purchase orders are required on all local hotel stays and local car rentals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Purchase orders are required for Chartwells orders using University funds (Receive a 8% discount on Chartwells with PO’s)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Chartwells orders utilizing Agency Accounts are paid via Payment requisition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Orders that have been invoiced cannot be paid through P-card or through a purchase order opened after the invoiced date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Quotes, order forms, or Pro Forma documents are not valid invoices for payment to the vendor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spc="-3" dirty="0">
                <a:solidFill>
                  <a:schemeClr val="bg1"/>
                </a:solidFill>
                <a:cs typeface="Calibri"/>
              </a:rPr>
              <a:t>Prizes/giveaways MUST be pre-approved by Financial Affairs.  Winners must be documented for audit and tax-reporting purposes.  Lion Loot is preferred – Workflow is on the purchasing website</a:t>
            </a:r>
            <a:endParaRPr lang="en-US" sz="2400" dirty="0">
              <a:solidFill>
                <a:schemeClr val="bg1"/>
              </a:solidFill>
              <a:latin typeface="Calibri"/>
              <a:cs typeface="Calibri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405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9E8FC-422F-43B2-A60A-DF248088B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DB9F11"/>
                </a:solidFill>
              </a:rPr>
              <a:t>Invoices and statements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FC87D-E697-4B54-99CF-BC0E00B82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All invoices and statements for the University of North Alabama must be sent to </a:t>
            </a:r>
            <a:r>
              <a:rPr lang="en-US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ap@una.edu</a:t>
            </a:r>
            <a:r>
              <a:rPr lang="en-US" dirty="0">
                <a:solidFill>
                  <a:schemeClr val="bg1"/>
                </a:solidFill>
              </a:rPr>
              <a:t> or UNA BOX 5001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Accounts Payable is responsible for knowing what is owed by the University of North Alabama at all times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Invoices will be emailed out to departments as they are received and reviewed every two to three weeks to ensure that payments have been processed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739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30449-13D2-465D-B4DB-B20286E76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DB9F11"/>
                </a:solidFill>
              </a:rPr>
              <a:t>Review invoices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490CED-517E-4947-9D23-9AA6215EF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Always review invoices that are sent to you by Accounts Payable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If the invoice sent to you is being paid by the foundation please email AP to inform 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If the invoice is not for your department please email AP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If the invoice has already been sent through payment approval please email AP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If the invoice is incorrect please email AP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We will contact the vendor to get a corrected invoice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The invoice should not be paid until all items or services have been completed/received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The invoice is not paid until you send in payment approval via PO approval or Payment Requisition</a:t>
            </a:r>
          </a:p>
        </p:txBody>
      </p:sp>
    </p:spTree>
    <p:extLst>
      <p:ext uri="{BB962C8B-B14F-4D97-AF65-F5344CB8AC3E}">
        <p14:creationId xmlns:p14="http://schemas.microsoft.com/office/powerpoint/2010/main" val="3006375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0EF3C-DD07-4873-893F-79316DC06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DB9F11"/>
                </a:solidFill>
              </a:rPr>
              <a:t>How to process payment approval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12AFC-17FD-48FE-8291-025AE0A2F04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b="1" u="sng" dirty="0">
                <a:solidFill>
                  <a:schemeClr val="bg1"/>
                </a:solidFill>
              </a:rPr>
              <a:t>Payment Requisition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Purchases less than $500</a:t>
            </a:r>
          </a:p>
          <a:p>
            <a:r>
              <a:rPr lang="en-US" dirty="0">
                <a:solidFill>
                  <a:schemeClr val="bg1"/>
                </a:solidFill>
              </a:rPr>
              <a:t>Use the Purchase Order workflow (PREFERRED) </a:t>
            </a:r>
          </a:p>
          <a:p>
            <a:r>
              <a:rPr lang="en-US" dirty="0">
                <a:solidFill>
                  <a:schemeClr val="bg1"/>
                </a:solidFill>
              </a:rPr>
              <a:t>Or </a:t>
            </a:r>
          </a:p>
          <a:p>
            <a:r>
              <a:rPr lang="en-US" dirty="0">
                <a:solidFill>
                  <a:schemeClr val="bg1"/>
                </a:solidFill>
              </a:rPr>
              <a:t>Fill out Payment Requisition </a:t>
            </a:r>
          </a:p>
          <a:p>
            <a:r>
              <a:rPr lang="en-US" dirty="0">
                <a:solidFill>
                  <a:schemeClr val="bg1"/>
                </a:solidFill>
              </a:rPr>
              <a:t>Attach invoice </a:t>
            </a:r>
          </a:p>
          <a:p>
            <a:r>
              <a:rPr lang="en-US" dirty="0">
                <a:solidFill>
                  <a:schemeClr val="bg1"/>
                </a:solidFill>
              </a:rPr>
              <a:t>Attach all additional required documentation</a:t>
            </a:r>
          </a:p>
          <a:p>
            <a:r>
              <a:rPr lang="en-US" dirty="0">
                <a:solidFill>
                  <a:schemeClr val="bg1"/>
                </a:solidFill>
              </a:rPr>
              <a:t>Signed by department approver(s)</a:t>
            </a:r>
          </a:p>
          <a:p>
            <a:r>
              <a:rPr lang="en-US" dirty="0">
                <a:solidFill>
                  <a:schemeClr val="bg1"/>
                </a:solidFill>
              </a:rPr>
              <a:t>Send to Marissa Gatlin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277A07-84DD-4E3D-AC70-30AA56A0EA0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b="1" u="sng" dirty="0">
                <a:solidFill>
                  <a:schemeClr val="bg1"/>
                </a:solidFill>
              </a:rPr>
              <a:t>Payment on a Purchase Order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Required for all purchases over $500</a:t>
            </a:r>
          </a:p>
          <a:p>
            <a:r>
              <a:rPr lang="en-US" dirty="0">
                <a:solidFill>
                  <a:schemeClr val="bg1"/>
                </a:solidFill>
              </a:rPr>
              <a:t>Use Payment on a Purchase Order Workflow (PREFERRED)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Or</a:t>
            </a:r>
          </a:p>
          <a:p>
            <a:r>
              <a:rPr lang="en-US" dirty="0">
                <a:solidFill>
                  <a:schemeClr val="bg1"/>
                </a:solidFill>
              </a:rPr>
              <a:t>Email to AP@UNA.EDU</a:t>
            </a:r>
          </a:p>
          <a:p>
            <a:r>
              <a:rPr lang="en-US" dirty="0">
                <a:solidFill>
                  <a:schemeClr val="bg1"/>
                </a:solidFill>
              </a:rPr>
              <a:t>Attach invoice </a:t>
            </a:r>
          </a:p>
          <a:p>
            <a:r>
              <a:rPr lang="en-US" dirty="0">
                <a:solidFill>
                  <a:schemeClr val="bg1"/>
                </a:solidFill>
              </a:rPr>
              <a:t>Attach all additional required documentation</a:t>
            </a:r>
          </a:p>
          <a:p>
            <a:r>
              <a:rPr lang="en-US" dirty="0">
                <a:solidFill>
                  <a:schemeClr val="bg1"/>
                </a:solidFill>
              </a:rPr>
              <a:t>PO must be signed by department approver(s) </a:t>
            </a:r>
          </a:p>
          <a:p>
            <a:pPr marL="128016" lvl="1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856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2995C-5ED1-44B2-986D-3F7AD76B4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DB9F11"/>
                </a:solidFill>
              </a:rPr>
              <a:t>ALL PAYMENT TYPES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D8BD39A-49DB-42E4-A33D-A1AA66BC5A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Payment for invoices can be processed via Check, wire, or ACH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ACH or Wire payments require Wire/ACH instructions from the vendor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All of these payment types follow the same rules of payment approval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If a payment needs to be rushed please make note on approval or call AP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All payment approvals take up to one to two business weeks to process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*This depends on documentation being in order and all approvals received*</a:t>
            </a:r>
          </a:p>
        </p:txBody>
      </p:sp>
    </p:spTree>
    <p:extLst>
      <p:ext uri="{BB962C8B-B14F-4D97-AF65-F5344CB8AC3E}">
        <p14:creationId xmlns:p14="http://schemas.microsoft.com/office/powerpoint/2010/main" val="324571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BD075-D34F-4BC8-A1CB-37229104E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>
                <a:solidFill>
                  <a:srgbClr val="DB9F11"/>
                </a:solidFill>
              </a:rPr>
              <a:t>Documents Required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3100" dirty="0">
                <a:solidFill>
                  <a:schemeClr val="bg1"/>
                </a:solidFill>
              </a:rPr>
              <a:t>Alabama Disclosure Statement: Document is required for any vendor or individual receiving payment over 5K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4D886-D11F-429A-9767-3FF6FD31271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b="1" u="sng" dirty="0">
                <a:solidFill>
                  <a:srgbClr val="DB9F11"/>
                </a:solidFill>
              </a:rPr>
              <a:t>Alabama Disclosure Statement</a:t>
            </a:r>
          </a:p>
          <a:p>
            <a:r>
              <a:rPr lang="en-US" dirty="0">
                <a:solidFill>
                  <a:schemeClr val="bg1"/>
                </a:solidFill>
              </a:rPr>
              <a:t>Must receive a disclosure statement from individual or vendor (Yearly or with Bid/Contract)</a:t>
            </a:r>
          </a:p>
          <a:p>
            <a:r>
              <a:rPr lang="en-US" dirty="0">
                <a:solidFill>
                  <a:schemeClr val="bg1"/>
                </a:solidFill>
              </a:rPr>
              <a:t>Must receive disclosure statement prior to payment being sent in amount over 5K</a:t>
            </a:r>
          </a:p>
          <a:p>
            <a:r>
              <a:rPr lang="en-US" dirty="0">
                <a:solidFill>
                  <a:schemeClr val="bg1"/>
                </a:solidFill>
              </a:rPr>
              <a:t>Disclosure statement must be signed and notarized. (Online Notary available from Heather Cole)</a:t>
            </a:r>
          </a:p>
          <a:p>
            <a:r>
              <a:rPr lang="en-US" dirty="0">
                <a:solidFill>
                  <a:schemeClr val="bg1"/>
                </a:solidFill>
              </a:rPr>
              <a:t>Must be received for all payment types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(Wire, ACH, Check, etc. )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E4CC183-0178-4926-99C1-64023A5C0FC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F2387CF7-7362-4083-889B-DD6CCC09BA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4292229"/>
              </p:ext>
            </p:extLst>
          </p:nvPr>
        </p:nvGraphicFramePr>
        <p:xfrm>
          <a:off x="5884163" y="2144903"/>
          <a:ext cx="5414071" cy="43178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Acrobat Document" r:id="rId4" imgW="5829298" imgH="7543706" progId="Acrobat.Document.DC">
                  <p:embed/>
                </p:oleObj>
              </mc:Choice>
              <mc:Fallback>
                <p:oleObj name="Acrobat Document" r:id="rId4" imgW="5829298" imgH="7543706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884163" y="2144903"/>
                        <a:ext cx="5414071" cy="43178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1540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874EB-D7D6-4CA5-8D07-5AC29F371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971" y="786384"/>
            <a:ext cx="9720072" cy="1499616"/>
          </a:xfrm>
        </p:spPr>
        <p:txBody>
          <a:bodyPr>
            <a:normAutofit fontScale="90000"/>
          </a:bodyPr>
          <a:lstStyle/>
          <a:p>
            <a:r>
              <a:rPr lang="en-US" u="sng" dirty="0">
                <a:solidFill>
                  <a:srgbClr val="DB9F11"/>
                </a:solidFill>
              </a:rPr>
              <a:t>Documents required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W-9 OR W-8 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These documents are required if the vendor is new to the University or the vendor has had a NAME change OR CHANGE IN ownership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C15C34-CEE6-46B2-844F-EE96DB34EB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8971" y="2180920"/>
            <a:ext cx="4253458" cy="1701384"/>
          </a:xfrm>
          <a:ln>
            <a:noFill/>
          </a:ln>
        </p:spPr>
        <p:txBody>
          <a:bodyPr numCol="1"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>
                <a:solidFill>
                  <a:srgbClr val="DB9F11"/>
                </a:solidFill>
              </a:rPr>
              <a:t>W-9: USA Domestic Vendor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Must fill in SSN or EIN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Must select a box in section 3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Must sign and date document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28974C4-ECE9-4A35-AEFD-7420ECF77A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2180920"/>
            <a:ext cx="4077664" cy="1701384"/>
          </a:xfrm>
          <a:ln>
            <a:noFill/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>
                <a:solidFill>
                  <a:srgbClr val="DB9F11"/>
                </a:solidFill>
              </a:rPr>
              <a:t>W-8: International Vendor </a:t>
            </a:r>
          </a:p>
          <a:p>
            <a:r>
              <a:rPr lang="en-US" dirty="0">
                <a:solidFill>
                  <a:schemeClr val="bg1"/>
                </a:solidFill>
              </a:rPr>
              <a:t>Must fill in International ID number      (if applicable) </a:t>
            </a:r>
          </a:p>
          <a:p>
            <a:r>
              <a:rPr lang="en-US" dirty="0">
                <a:solidFill>
                  <a:schemeClr val="bg1"/>
                </a:solidFill>
              </a:rPr>
              <a:t>Must Sign and date document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D330ED-DA9F-4E79-89C1-B1644941C608}"/>
              </a:ext>
            </a:extLst>
          </p:cNvPr>
          <p:cNvSpPr txBox="1"/>
          <p:nvPr/>
        </p:nvSpPr>
        <p:spPr>
          <a:xfrm>
            <a:off x="4584309" y="4113015"/>
            <a:ext cx="7248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W-8BEN (INDIVIDUAL) 	  					W-8BEN-E ( ENTITY)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D4884E-345F-4F9F-B479-B27EE77B5576}"/>
              </a:ext>
            </a:extLst>
          </p:cNvPr>
          <p:cNvSpPr txBox="1"/>
          <p:nvPr/>
        </p:nvSpPr>
        <p:spPr>
          <a:xfrm>
            <a:off x="358973" y="4052159"/>
            <a:ext cx="3697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W-9 (INDIVIDUAL OR ENTITY)</a:t>
            </a:r>
          </a:p>
        </p:txBody>
      </p:sp>
      <p:sp>
        <p:nvSpPr>
          <p:cNvPr id="8" name="AutoShape 2" descr="Form W-8BEN-E">
            <a:extLst>
              <a:ext uri="{FF2B5EF4-FFF2-40B4-BE49-F238E27FC236}">
                <a16:creationId xmlns:a16="http://schemas.microsoft.com/office/drawing/2014/main" id="{EDD1AABA-C0C0-4896-903A-8B4DFF03761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599" y="3276599"/>
            <a:ext cx="2674495" cy="2674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0BF27B4-2B8A-4964-8990-3E91D888502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-890" b="28029"/>
          <a:stretch/>
        </p:blipFill>
        <p:spPr>
          <a:xfrm>
            <a:off x="333528" y="4482344"/>
            <a:ext cx="3601631" cy="217821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44CF1D5-82C7-4E51-A53D-18E9CC6974F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114" b="39677"/>
          <a:stretch/>
        </p:blipFill>
        <p:spPr>
          <a:xfrm>
            <a:off x="4361129" y="4482344"/>
            <a:ext cx="3374377" cy="217820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74F6DC2-E256-4B2D-92AB-154C2B8518A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876" b="54601"/>
          <a:stretch/>
        </p:blipFill>
        <p:spPr>
          <a:xfrm>
            <a:off x="8079454" y="4482344"/>
            <a:ext cx="3795859" cy="2178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8380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Custom 3">
      <a:dk1>
        <a:sysClr val="windowText" lastClr="000000"/>
      </a:dk1>
      <a:lt1>
        <a:sysClr val="window" lastClr="FFFFFF"/>
      </a:lt1>
      <a:dk2>
        <a:srgbClr val="46166B"/>
      </a:dk2>
      <a:lt2>
        <a:srgbClr val="EAE5EB"/>
      </a:lt2>
      <a:accent1>
        <a:srgbClr val="DB9F11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257</TotalTime>
  <Words>839</Words>
  <Application>Microsoft Office PowerPoint</Application>
  <PresentationFormat>Widescreen</PresentationFormat>
  <Paragraphs>98</Paragraphs>
  <Slides>10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Tw Cen MT</vt:lpstr>
      <vt:lpstr>Tw Cen MT Condensed</vt:lpstr>
      <vt:lpstr>Wingdings 3</vt:lpstr>
      <vt:lpstr>Integral</vt:lpstr>
      <vt:lpstr>Acrobat Document</vt:lpstr>
      <vt:lpstr>Accounts payable Guide and information resource</vt:lpstr>
      <vt:lpstr>Who to contact? </vt:lpstr>
      <vt:lpstr>Reminders</vt:lpstr>
      <vt:lpstr>Invoices and statements </vt:lpstr>
      <vt:lpstr>Review invoices</vt:lpstr>
      <vt:lpstr>How to process payment approval</vt:lpstr>
      <vt:lpstr>ALL PAYMENT TYPES</vt:lpstr>
      <vt:lpstr>Documents Required Alabama Disclosure Statement: Document is required for any vendor or individual receiving payment over 5K </vt:lpstr>
      <vt:lpstr>Documents required  W-9 OR W-8  These documents are required if the vendor is new to the University or the vendor has had a NAME change OR CHANGE IN ownership </vt:lpstr>
      <vt:lpstr>Fiscal year end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Accounts payable</dc:title>
  <dc:creator>Hampton, Elizabeth Blair</dc:creator>
  <cp:lastModifiedBy>Denton, Salena Kay</cp:lastModifiedBy>
  <cp:revision>36</cp:revision>
  <dcterms:created xsi:type="dcterms:W3CDTF">2024-06-05T12:09:24Z</dcterms:created>
  <dcterms:modified xsi:type="dcterms:W3CDTF">2025-01-30T14:40:21Z</dcterms:modified>
</cp:coreProperties>
</file>